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4"/>
  </p:sldMasterIdLst>
  <p:notesMasterIdLst>
    <p:notesMasterId r:id="rId23"/>
  </p:notes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6858000" cy="12192000"/>
  <p:embeddedFontLst>
    <p:embeddedFont>
      <p:font typeface="Century Gothic" panose="020B0502020202020204" pitchFamily="34"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Oswald" panose="00000500000000000000" pitchFamily="2" charset="0"/>
      <p:regular r:id="rId32"/>
      <p:bold r:id="rId33"/>
    </p:embeddedFont>
    <p:embeddedFont>
      <p:font typeface="Roboto" panose="02000000000000000000" pitchFamily="2" charset="0"/>
      <p:regular r:id="rId34"/>
      <p:bold r:id="rId35"/>
      <p:italic r:id="rId36"/>
      <p:boldItalic r:id="rId37"/>
    </p:embeddedFont>
    <p:embeddedFont>
      <p:font typeface="Trebuchet MS" panose="020B0603020202020204" pitchFamily="34" charset="0"/>
      <p:regular r:id="rId38"/>
      <p:bold r:id="rId39"/>
      <p:italic r:id="rId40"/>
      <p:boldItalic r:id="rId41"/>
    </p:embeddedFont>
    <p:embeddedFont>
      <p:font typeface="Yanone Kaffeesatz"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0FBE99-7451-FD4B-52C8-5AD426AE680E}" v="2" dt="2025-02-18T08:39:24.2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al Stevenson" userId="S::coral.stevenson@manchester.ac.uk::b6d9b489-b35e-4936-85f1-9f0142a68e30" providerId="AD" clId="Web-{950FBE99-7451-FD4B-52C8-5AD426AE680E}"/>
    <pc:docChg chg="delSld modSld">
      <pc:chgData name="Coral Stevenson" userId="S::coral.stevenson@manchester.ac.uk::b6d9b489-b35e-4936-85f1-9f0142a68e30" providerId="AD" clId="Web-{950FBE99-7451-FD4B-52C8-5AD426AE680E}" dt="2025-02-18T08:39:24.286" v="1"/>
      <pc:docMkLst>
        <pc:docMk/>
      </pc:docMkLst>
      <pc:sldChg chg="del">
        <pc:chgData name="Coral Stevenson" userId="S::coral.stevenson@manchester.ac.uk::b6d9b489-b35e-4936-85f1-9f0142a68e30" providerId="AD" clId="Web-{950FBE99-7451-FD4B-52C8-5AD426AE680E}" dt="2025-02-18T08:38:32.409" v="0"/>
        <pc:sldMkLst>
          <pc:docMk/>
          <pc:sldMk cId="0" sldId="256"/>
        </pc:sldMkLst>
      </pc:sldChg>
      <pc:sldChg chg="delSp">
        <pc:chgData name="Coral Stevenson" userId="S::coral.stevenson@manchester.ac.uk::b6d9b489-b35e-4936-85f1-9f0142a68e30" providerId="AD" clId="Web-{950FBE99-7451-FD4B-52C8-5AD426AE680E}" dt="2025-02-18T08:39:24.286" v="1"/>
        <pc:sldMkLst>
          <pc:docMk/>
          <pc:sldMk cId="0" sldId="257"/>
        </pc:sldMkLst>
        <pc:spChg chg="del">
          <ac:chgData name="Coral Stevenson" userId="S::coral.stevenson@manchester.ac.uk::b6d9b489-b35e-4936-85f1-9f0142a68e30" providerId="AD" clId="Web-{950FBE99-7451-FD4B-52C8-5AD426AE680E}" dt="2025-02-18T08:39:24.286" v="1"/>
          <ac:spMkLst>
            <pc:docMk/>
            <pc:sldMk cId="0" sldId="257"/>
            <ac:spMk id="54" creationId="{00000000-0000-0000-0000-000000000000}"/>
          </ac:spMkLst>
        </pc:spChg>
      </pc:sldChg>
    </pc:docChg>
  </pc:docChgLst>
  <pc:docChgLst>
    <pc:chgData name="Coral Stevenson" userId="S::coral.stevenson@manchester.ac.uk::b6d9b489-b35e-4936-85f1-9f0142a68e30" providerId="AD" clId="Web-{6E2DA43E-3AD5-A073-3ADE-EF59606C1F8E}"/>
    <pc:docChg chg="modSld">
      <pc:chgData name="Coral Stevenson" userId="S::coral.stevenson@manchester.ac.uk::b6d9b489-b35e-4936-85f1-9f0142a68e30" providerId="AD" clId="Web-{6E2DA43E-3AD5-A073-3ADE-EF59606C1F8E}" dt="2025-02-06T08:27:33.295" v="0"/>
      <pc:docMkLst>
        <pc:docMk/>
      </pc:docMkLst>
      <pc:sldChg chg="mod modShow">
        <pc:chgData name="Coral Stevenson" userId="S::coral.stevenson@manchester.ac.uk::b6d9b489-b35e-4936-85f1-9f0142a68e30" providerId="AD" clId="Web-{6E2DA43E-3AD5-A073-3ADE-EF59606C1F8E}" dt="2025-02-06T08:27:33.295" v="0"/>
        <pc:sldMkLst>
          <pc:docMk/>
          <pc:sldMk cId="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914400"/>
            <a:ext cx="4572225" cy="4572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5791200"/>
            <a:ext cx="5486400" cy="54864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32b626cb881_0_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 name="Google Shape;47;g32b626cb881_0_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solidFill>
                  <a:schemeClr val="dk1"/>
                </a:solidFill>
              </a:rPr>
              <a:t>We've heard a lot about remote monitoring and the potential of this field. If you’ve ever struggled or wondered about how to go about setting up a remote monitoring study. I'd like to tell you a bit about our journey with RADAR-base</a:t>
            </a:r>
            <a:endParaRPr sz="1200">
              <a:solidFill>
                <a:schemeClr val="dk1"/>
              </a:solidFill>
              <a:latin typeface="Arial"/>
              <a:ea typeface="Arial"/>
              <a:cs typeface="Arial"/>
              <a:sym typeface="Arial"/>
            </a:endParaRPr>
          </a:p>
        </p:txBody>
      </p:sp>
      <p:sp>
        <p:nvSpPr>
          <p:cNvPr id="48" name="Google Shape;48;g32b626cb881_0_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Arial"/>
                <a:ea typeface="Arial"/>
                <a:cs typeface="Arial"/>
                <a:sym typeface="Arial"/>
              </a:rPr>
              <a:t>2</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d89558d533_0_526: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d89558d533_0_526: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dk1"/>
                </a:solidFill>
              </a:rPr>
              <a:t>We broadly split things we do at the moment in </a:t>
            </a:r>
            <a:r>
              <a:rPr lang="en-GB" sz="1400" b="1">
                <a:solidFill>
                  <a:schemeClr val="dk1"/>
                </a:solidFill>
              </a:rPr>
              <a:t>three domains</a:t>
            </a:r>
            <a:r>
              <a:rPr lang="en-GB" sz="1400">
                <a:solidFill>
                  <a:schemeClr val="dk1"/>
                </a:solidFill>
              </a:rPr>
              <a:t>, </a:t>
            </a:r>
            <a:r>
              <a:rPr lang="en-GB" sz="1400" b="1">
                <a:solidFill>
                  <a:schemeClr val="dk1"/>
                </a:solidFill>
              </a:rPr>
              <a:t>Basic Research</a:t>
            </a:r>
            <a:r>
              <a:rPr lang="en-GB" sz="1400">
                <a:solidFill>
                  <a:schemeClr val="dk1"/>
                </a:solidFill>
              </a:rPr>
              <a:t>, </a:t>
            </a:r>
            <a:r>
              <a:rPr lang="en-GB" sz="1400" b="1">
                <a:solidFill>
                  <a:schemeClr val="dk1"/>
                </a:solidFill>
              </a:rPr>
              <a:t>Decentralised</a:t>
            </a:r>
            <a:r>
              <a:rPr lang="en-GB" sz="1400">
                <a:solidFill>
                  <a:schemeClr val="dk1"/>
                </a:solidFill>
              </a:rPr>
              <a:t> </a:t>
            </a:r>
            <a:r>
              <a:rPr lang="en-GB" sz="1400" b="1">
                <a:solidFill>
                  <a:schemeClr val="dk1"/>
                </a:solidFill>
              </a:rPr>
              <a:t>Trials</a:t>
            </a:r>
            <a:r>
              <a:rPr lang="en-GB" sz="1400">
                <a:solidFill>
                  <a:schemeClr val="dk1"/>
                </a:solidFill>
              </a:rPr>
              <a:t> and </a:t>
            </a:r>
            <a:r>
              <a:rPr lang="en-GB" sz="1400" b="1">
                <a:solidFill>
                  <a:schemeClr val="dk1"/>
                </a:solidFill>
              </a:rPr>
              <a:t>Citizen Science Studies</a:t>
            </a:r>
            <a:r>
              <a:rPr lang="en-GB" sz="1400">
                <a:solidFill>
                  <a:schemeClr val="dk1"/>
                </a:solidFill>
              </a:rPr>
              <a:t>.</a:t>
            </a:r>
            <a:endParaRPr sz="14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Mobile health (mHealth) and decentralized clinical trials (DCTs) are both important developments in healthcare that are having a significant impact on </a:t>
            </a:r>
            <a:r>
              <a:rPr lang="en-GB" b="1">
                <a:solidFill>
                  <a:schemeClr val="dk1"/>
                </a:solidFill>
              </a:rPr>
              <a:t>patient outcomes</a:t>
            </a:r>
            <a:r>
              <a:rPr lang="en-GB">
                <a:solidFill>
                  <a:schemeClr val="dk1"/>
                </a:solidFill>
              </a:rPr>
              <a:t> and research </a:t>
            </a:r>
            <a:r>
              <a:rPr lang="en-GB" b="1"/>
              <a:t>scale</a:t>
            </a:r>
            <a:r>
              <a:rPr lang="en-GB"/>
              <a:t> and </a:t>
            </a:r>
            <a:r>
              <a:rPr lang="en-GB" b="1"/>
              <a:t>efficiency.</a:t>
            </a:r>
            <a:r>
              <a:rPr lang="en-GB"/>
              <a:t>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b="1">
                <a:solidFill>
                  <a:schemeClr val="dk1"/>
                </a:solidFill>
              </a:rPr>
              <a:t>mHealth basic research </a:t>
            </a:r>
            <a:r>
              <a:rPr lang="en-GB">
                <a:solidFill>
                  <a:schemeClr val="dk1"/>
                </a:solidFill>
              </a:rPr>
              <a:t>involves the use of mobile devices and other digital technologies to collect data and provide healthcare services remotely. This can include things like telemedicine, health apps, and wearable devices that monitor vital signs and provide real-time feedback.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b="1"/>
              <a:t>citizen science</a:t>
            </a:r>
            <a:r>
              <a:rPr lang="en-GB"/>
              <a:t> is the participation of the general public, typically self-enrolled, in generating data towards a common goal, the facility of the mobile health has greatly improved the capability cost and efficiency of running these types of studies at scale.</a:t>
            </a:r>
            <a:endParaRPr/>
          </a:p>
          <a:p>
            <a:pPr marL="0" lvl="0" indent="0" algn="l" rtl="0">
              <a:spcBef>
                <a:spcPts val="0"/>
              </a:spcBef>
              <a:spcAft>
                <a:spcPts val="0"/>
              </a:spcAft>
              <a:buNone/>
            </a:pPr>
            <a:r>
              <a:rPr lang="en-GB"/>
              <a:t>finally,</a:t>
            </a:r>
            <a:endParaRPr/>
          </a:p>
          <a:p>
            <a:pPr marL="0" lvl="0" indent="0" algn="l" rtl="0">
              <a:spcBef>
                <a:spcPts val="0"/>
              </a:spcBef>
              <a:spcAft>
                <a:spcPts val="0"/>
              </a:spcAft>
              <a:buNone/>
            </a:pPr>
            <a:r>
              <a:rPr lang="en-GB" b="1"/>
              <a:t>decentralised trials</a:t>
            </a:r>
            <a:r>
              <a:rPr lang="en-GB"/>
              <a:t> DCTs involve the use of technology to conduct clinical trials outside of traditional clinical settings, such as hospitals or research centers. This can include virtual visits, remote monitoring of study participants, and the use of digital tools to collect data. DCTs can offer many benefits, including greater convenience and flexibility for study participants, reduced costs and faster recruitment, and the ability to include a more diverse and representative study population.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t>Together, mHealth, DCTs and Citizen Science have the potential to transform the way healthcare is delivered and research is conducted by leveraging the power of technology to make healthcare more preemptive, accessible and efficient, we can improve patient outcomes and accelerate the development of new treatments and therapies.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GB"/>
              <a:t>Today's symposium should feature examples of all of these modalities. We have a really exciting schedule of presenters who will showcase the diversity of research being empowered by the RADAR-base platform.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2b626cb881_0_491: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2b626cb881_0_491: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This is an example of an exploratory "basic science" study</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RADAR-CNS recruited approximately 1,500 participants into 3 mental health / neurological studies. Epilepsy, Depression and Multiple Sclerosis.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Here participants were directly recruited for these studies and provided devices, data was collected prospectively for the duration of the study.</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In the example of the Depression study we collected data for the participant follow-up of 2-years</a:t>
            </a:r>
            <a:endParaRPr sz="1400"/>
          </a:p>
          <a:p>
            <a:pPr marL="0" lvl="0" indent="0" algn="l" rtl="0">
              <a:spcBef>
                <a:spcPts val="0"/>
              </a:spcBef>
              <a:spcAft>
                <a:spcPts val="0"/>
              </a:spcAft>
              <a:buNone/>
            </a:pP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d89558d533_0_509: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d89558d533_0_509: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The Covid Collab study was an example of a "citizen science" study we ran during the pandemic.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This was performed in collaboration with Fitbit where the study was advertised to UK fitbit users </a:t>
            </a:r>
            <a:endParaRPr sz="1400"/>
          </a:p>
          <a:p>
            <a:pPr marL="0" lvl="0" indent="0" algn="l" rtl="0">
              <a:spcBef>
                <a:spcPts val="0"/>
              </a:spcBef>
              <a:spcAft>
                <a:spcPts val="0"/>
              </a:spcAft>
              <a:buNone/>
            </a:pPr>
            <a:r>
              <a:rPr lang="en-GB" sz="1400"/>
              <a:t>we could at low cost build a cohort of 22k participants (about half of which provided data from their Fitbits), participants were allowed to sign up both before or after covid infection.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because devices like FitBit provide historic data access, we could access multi-year pre-pandemic datasets which would form the baselines for our analyses.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2b626cb881_0_503: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2b626cb881_0_503: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At the time, Long-Covid was largely syndromic. </a:t>
            </a:r>
            <a:endParaRPr sz="1400"/>
          </a:p>
          <a:p>
            <a:pPr marL="0" lvl="0" indent="0" algn="l" rtl="0">
              <a:spcBef>
                <a:spcPts val="0"/>
              </a:spcBef>
              <a:spcAft>
                <a:spcPts val="0"/>
              </a:spcAft>
              <a:buNone/>
            </a:pPr>
            <a:r>
              <a:rPr lang="en-GB" sz="1400"/>
              <a:t>The middle panel from this study, shows some of the interesting results we published on objective measures for evidence of Long Covid in patients (in addition to subjective symptom questionnaire reports).</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d89558d533_0_544: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d89558d533_0_544: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RATE-AF is a sub-study from the EU funded BigData@Heart project,  here was to use remote monitoring for the outcome measure in this clinical trial testing Digoxin.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d89558d533_0_580: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d89558d533_0_580: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Finally, an example of an existing cohort where in this case running since the end of the Second World War, here we added a remote monitoring component to this to monitor this elderly population with low-burden wearable devices to provide insight into quality of life, activity and various cardiology interests. The key advantage here is this data can augment the historic data collected already.</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2b626cb881_0_86: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2b626cb881_0_86: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t>So, onto a brief background about RADAR-base, </a:t>
            </a:r>
            <a:r>
              <a:rPr lang="en-GB" sz="1300">
                <a:solidFill>
                  <a:schemeClr val="dk1"/>
                </a:solidFill>
              </a:rPr>
              <a:t>the remote monitoring platform we built to collect our data</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2b626cb881_0_92: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2b626cb881_0_92: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609600" lvl="0" indent="-425450" algn="l" rtl="0">
              <a:spcBef>
                <a:spcPts val="0"/>
              </a:spcBef>
              <a:spcAft>
                <a:spcPts val="0"/>
              </a:spcAft>
              <a:buClr>
                <a:schemeClr val="dk1"/>
              </a:buClr>
              <a:buSzPts val="1900"/>
              <a:buChar char="-"/>
            </a:pPr>
            <a:r>
              <a:rPr lang="en-GB" sz="1900" b="1">
                <a:solidFill>
                  <a:schemeClr val="dk1"/>
                </a:solidFill>
              </a:rPr>
              <a:t>Open source community</a:t>
            </a:r>
            <a:r>
              <a:rPr lang="en-GB" sz="1900">
                <a:solidFill>
                  <a:schemeClr val="dk1"/>
                </a:solidFill>
              </a:rPr>
              <a:t> is a repository of experience in running remote monitoring studies</a:t>
            </a:r>
            <a:endParaRPr sz="1900">
              <a:solidFill>
                <a:schemeClr val="dk1"/>
              </a:solidFill>
            </a:endParaRPr>
          </a:p>
          <a:p>
            <a:pPr marL="609600" lvl="0" indent="-425450" algn="l" rtl="0">
              <a:spcBef>
                <a:spcPts val="0"/>
              </a:spcBef>
              <a:spcAft>
                <a:spcPts val="0"/>
              </a:spcAft>
              <a:buClr>
                <a:schemeClr val="dk1"/>
              </a:buClr>
              <a:buSzPts val="1900"/>
              <a:buChar char="-"/>
            </a:pPr>
            <a:r>
              <a:rPr lang="en-GB" sz="1900" b="1">
                <a:solidFill>
                  <a:schemeClr val="dk1"/>
                </a:solidFill>
              </a:rPr>
              <a:t>Managed Service &amp; advisory consultancy</a:t>
            </a:r>
            <a:r>
              <a:rPr lang="en-GB" sz="1900">
                <a:solidFill>
                  <a:schemeClr val="dk1"/>
                </a:solidFill>
              </a:rPr>
              <a:t> and help study design, protocol, device integration, ethics, consent, information governance and finally help collect data on Onsentia's platform.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d89558d533_0_520: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d89558d533_0_520: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t>So, onto a brief background about RADAR-base, </a:t>
            </a:r>
            <a:r>
              <a:rPr lang="en-GB" sz="1300">
                <a:solidFill>
                  <a:schemeClr val="dk1"/>
                </a:solidFill>
              </a:rPr>
              <a:t>the remote monitoring platform we built to collect our data</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d89558d533_0_0:notes"/>
          <p:cNvSpPr>
            <a:spLocks noGrp="1" noRot="1" noChangeAspect="1"/>
          </p:cNvSpPr>
          <p:nvPr>
            <p:ph type="sldImg" idx="2"/>
          </p:nvPr>
        </p:nvSpPr>
        <p:spPr>
          <a:xfrm>
            <a:off x="1143225" y="914400"/>
            <a:ext cx="45723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d89558d533_0_0: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When we first started we were interested novel datas sources to complement genomic datasets the group was working on, clinical records were one and remote monitoring was another.</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At the time, the consumer wearable marked was rather small, for example the FitBit Flex a simple IMU device containing an accelerometer and gyroscope. Sleep logging by tapping the device (one consequence was vibrations of pushing a shopping trolly would trigger sleep mode!)</a:t>
            </a:r>
            <a:endParaRPr sz="1400"/>
          </a:p>
          <a:p>
            <a:pPr marL="0" lvl="0" indent="0" algn="l" rtl="0">
              <a:spcBef>
                <a:spcPts val="0"/>
              </a:spcBef>
              <a:spcAft>
                <a:spcPts val="0"/>
              </a:spcAft>
              <a:buNone/>
            </a:pPr>
            <a:r>
              <a:rPr lang="en-GB" sz="1400"/>
              <a:t>Smart phones had been around for a while but were not nearly as pervasive as the are today.</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Coming from Bioinformatics, a world of microarrays and genomic sequencing, into Mental Health, I was struck by emphasis on subjective rating scales (vs objectively measured markers), this I realized was primarily due to a barrier for measuring behaviour and other physiological and phenomenological traits directly.</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It became apparent to me that the most likely tool for changing this would be th</a:t>
            </a:r>
            <a:r>
              <a:rPr lang="en-GB" sz="1300"/>
              <a:t>e mobile phone in everyone's pocket, add to this wearables and a growing range of parameters I was motivated to see how this technology could be brought to bear in healthcare.</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2b626cb881_0_433:notes"/>
          <p:cNvSpPr>
            <a:spLocks noGrp="1" noRot="1" noChangeAspect="1"/>
          </p:cNvSpPr>
          <p:nvPr>
            <p:ph type="sldImg" idx="2"/>
          </p:nvPr>
        </p:nvSpPr>
        <p:spPr>
          <a:xfrm>
            <a:off x="1143225" y="914400"/>
            <a:ext cx="45723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2b626cb881_0_433: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Our motivations then became how to use this new technology to </a:t>
            </a:r>
            <a:endParaRPr sz="1400"/>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SzPts val="1400"/>
              <a:buAutoNum type="arabicPeriod"/>
            </a:pPr>
            <a:r>
              <a:rPr lang="en-GB" sz="1400" b="1"/>
              <a:t>Decentralise data collection</a:t>
            </a:r>
            <a:r>
              <a:rPr lang="en-GB" sz="1400"/>
              <a:t> and </a:t>
            </a:r>
            <a:r>
              <a:rPr lang="en-GB" sz="1400" b="1">
                <a:solidFill>
                  <a:schemeClr val="dk1"/>
                </a:solidFill>
              </a:rPr>
              <a:t>enable Citizen Science</a:t>
            </a:r>
            <a:r>
              <a:rPr lang="en-GB" sz="1400"/>
              <a:t>. Take advantage of the sensing capabilities and growing ownership of wearable devices.</a:t>
            </a:r>
            <a:endParaRPr sz="1400"/>
          </a:p>
          <a:p>
            <a:pPr marL="457200" lvl="0" indent="-317500" algn="l" rtl="0">
              <a:spcBef>
                <a:spcPts val="0"/>
              </a:spcBef>
              <a:spcAft>
                <a:spcPts val="0"/>
              </a:spcAft>
              <a:buSzPts val="1400"/>
              <a:buAutoNum type="arabicPeriod"/>
            </a:pPr>
            <a:r>
              <a:rPr lang="en-GB" sz="1400" b="1"/>
              <a:t>Scale up data collection. </a:t>
            </a:r>
            <a:r>
              <a:rPr lang="en-GB" sz="1400"/>
              <a:t>Using these devices to capture large volumes of valuable passive data from phone sensors and wearable devices.</a:t>
            </a:r>
            <a:endParaRPr sz="1400"/>
          </a:p>
          <a:p>
            <a:pPr marL="457200" lvl="0" indent="-317500" algn="l" rtl="0">
              <a:spcBef>
                <a:spcPts val="0"/>
              </a:spcBef>
              <a:spcAft>
                <a:spcPts val="0"/>
              </a:spcAft>
              <a:buSzPts val="1400"/>
              <a:buAutoNum type="arabicPeriod"/>
            </a:pPr>
            <a:r>
              <a:rPr lang="en-GB" sz="1400" b="1"/>
              <a:t>Develop methods</a:t>
            </a:r>
            <a:r>
              <a:rPr lang="en-GB" sz="1400"/>
              <a:t> for using these datasets to </a:t>
            </a:r>
            <a:r>
              <a:rPr lang="en-GB" sz="1400" b="1"/>
              <a:t>train machine learning and artificial intelligence</a:t>
            </a:r>
            <a:r>
              <a:rPr lang="en-GB" sz="1400"/>
              <a:t> models to help </a:t>
            </a:r>
            <a:r>
              <a:rPr lang="en-GB" sz="1400" b="1"/>
              <a:t>understand</a:t>
            </a:r>
            <a:r>
              <a:rPr lang="en-GB" sz="1400"/>
              <a:t> but also to </a:t>
            </a:r>
            <a:r>
              <a:rPr lang="en-GB" sz="1400" b="1"/>
              <a:t>create novel therapies</a:t>
            </a:r>
            <a:endParaRPr sz="1400" b="1"/>
          </a:p>
          <a:p>
            <a:pPr marL="457200" lvl="0" indent="0" algn="l" rtl="0">
              <a:spcBef>
                <a:spcPts val="0"/>
              </a:spcBef>
              <a:spcAft>
                <a:spcPts val="0"/>
              </a:spcAft>
              <a:buNone/>
            </a:pPr>
            <a:endParaRPr sz="1400"/>
          </a:p>
          <a:p>
            <a:pPr marL="0" lvl="0" indent="0" algn="l" rtl="0">
              <a:spcBef>
                <a:spcPts val="0"/>
              </a:spcBef>
              <a:spcAft>
                <a:spcPts val="0"/>
              </a:spcAft>
              <a:buNone/>
            </a:pPr>
            <a:r>
              <a:rPr lang="en-GB" sz="1400" u="sng"/>
              <a:t>Over the horizon</a:t>
            </a:r>
            <a:r>
              <a:rPr lang="en-GB" sz="1400"/>
              <a:t> we want to really see how these tools can be </a:t>
            </a:r>
            <a:r>
              <a:rPr lang="en-GB" sz="1400" b="1"/>
              <a:t>moved into clinical practice</a:t>
            </a:r>
            <a:r>
              <a:rPr lang="en-GB" sz="1400"/>
              <a:t>, </a:t>
            </a:r>
            <a:r>
              <a:rPr lang="en-GB" sz="1400" b="1"/>
              <a:t>inverting the paradigm of the patient going to the doctor when they ill</a:t>
            </a:r>
            <a:r>
              <a:rPr lang="en-GB" sz="1400"/>
              <a:t>, to the doctor being alerted to patients before or as soon as they are ill. </a:t>
            </a:r>
            <a:endParaRPr sz="1400"/>
          </a:p>
          <a:p>
            <a:pPr marL="0" lvl="0" indent="0" algn="l" rtl="0">
              <a:spcBef>
                <a:spcPts val="0"/>
              </a:spcBef>
              <a:spcAft>
                <a:spcPts val="0"/>
              </a:spcAft>
              <a:buNone/>
            </a:pPr>
            <a:r>
              <a:rPr lang="en-GB" sz="1400"/>
              <a:t>Improving i) </a:t>
            </a:r>
            <a:r>
              <a:rPr lang="en-GB" sz="1400" b="1"/>
              <a:t>Treatment</a:t>
            </a:r>
            <a:r>
              <a:rPr lang="en-GB" sz="1400"/>
              <a:t>,  ii) </a:t>
            </a:r>
            <a:r>
              <a:rPr lang="en-GB" sz="1400" b="1"/>
              <a:t>self-management </a:t>
            </a:r>
            <a:r>
              <a:rPr lang="en-GB" sz="1400"/>
              <a:t> iii) </a:t>
            </a:r>
            <a:r>
              <a:rPr lang="en-GB" sz="1400" b="1"/>
              <a:t>economics</a:t>
            </a:r>
            <a:r>
              <a:rPr lang="en-GB" sz="1400"/>
              <a:t> of healthcare.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Many of these are echoed in the </a:t>
            </a:r>
            <a:r>
              <a:rPr lang="en-GB" sz="1400" b="1"/>
              <a:t>Darzi Report</a:t>
            </a:r>
            <a:r>
              <a:rPr lang="en-GB" sz="1400"/>
              <a:t> last year. </a:t>
            </a:r>
            <a:endParaRPr sz="1400"/>
          </a:p>
          <a:p>
            <a:pPr marL="914400" lvl="1" indent="-317500" algn="l" rtl="0">
              <a:spcBef>
                <a:spcPts val="0"/>
              </a:spcBef>
              <a:spcAft>
                <a:spcPts val="0"/>
              </a:spcAft>
              <a:buSzPts val="1400"/>
              <a:buChar char="-"/>
            </a:pPr>
            <a:r>
              <a:rPr lang="en-GB" sz="1400"/>
              <a:t>Shifting from hospital to community care</a:t>
            </a:r>
            <a:endParaRPr sz="1400"/>
          </a:p>
          <a:p>
            <a:pPr marL="914400" lvl="1" indent="-317500" algn="l" rtl="0">
              <a:spcBef>
                <a:spcPts val="0"/>
              </a:spcBef>
              <a:spcAft>
                <a:spcPts val="0"/>
              </a:spcAft>
              <a:buSzPts val="1400"/>
              <a:buChar char="-"/>
            </a:pPr>
            <a:r>
              <a:rPr lang="en-GB" sz="1400"/>
              <a:t>Changing from analogue to digital</a:t>
            </a:r>
            <a:endParaRPr sz="1400"/>
          </a:p>
          <a:p>
            <a:pPr marL="914400" lvl="1" indent="-317500" algn="l" rtl="0">
              <a:spcBef>
                <a:spcPts val="0"/>
              </a:spcBef>
              <a:spcAft>
                <a:spcPts val="0"/>
              </a:spcAft>
              <a:buSzPts val="1400"/>
              <a:buChar char="-"/>
            </a:pPr>
            <a:r>
              <a:rPr lang="en-GB" sz="1400"/>
              <a:t>Moving from treating sickness to preventing it</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2b626cb881_0_30: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2b626cb881_0_30: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While our first interests we began with Sleep, we quickly realised a wide range of potential use cases existed, we expect this trend in sensing capabilities to continue to continue rise.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t>We have done many interesting things with these data types for example, using Mobility for measuring home stay and QoL, Bluetooth device as a proxy for Social Contact, Speech and Depression, Heart Rate for exacerbation in COPD</a:t>
            </a:r>
            <a:endParaRPr sz="14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2b626cb881_0_24: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2b626cb881_0_24: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t>So, onto a brief background about RADAR-base, </a:t>
            </a:r>
            <a:r>
              <a:rPr lang="en-GB" sz="1300">
                <a:solidFill>
                  <a:schemeClr val="dk1"/>
                </a:solidFill>
              </a:rPr>
              <a:t>the remote monitoring platform we built to collect our data</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2b626cb881_0_34: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2b626cb881_0_34: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This slide is from back In 2015, it is a rough sketch of what we needed,</a:t>
            </a:r>
            <a:r>
              <a:rPr lang="en-GB" sz="1300"/>
              <a:t> we began a number of remote monitoring research studies in our group and found we needed a platform to collect the data from mobile phone sensors, wearables, and 3rd Party APIs.  At the time there were few options available to us that would scale up to our needs.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GB" sz="1300"/>
              <a:t>A principle requirements of this platform was to handle data with high volume, velocity and variety and make this available to multiple types data consumers,   </a:t>
            </a:r>
            <a:r>
              <a:rPr lang="en-GB" sz="1300">
                <a:solidFill>
                  <a:schemeClr val="dk1"/>
                </a:solidFill>
              </a:rPr>
              <a:t>initially for research datasets,   user </a:t>
            </a:r>
            <a:r>
              <a:rPr lang="en-GB" sz="1300"/>
              <a:t>feedback,   and clinical dashboards.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GB" sz="1500"/>
              <a:t>There are many challenges engineering this type of scale-out infrastructure. However, we were very fortunate that our work coincided with a spin-out from LinkedIn called Confluent, whose work around the Apache Kafka project, a scalable event data store and stream-processing platform, later formed a core aspect of RADAR-base.</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d89558d533_0_17:notes"/>
          <p:cNvSpPr>
            <a:spLocks noGrp="1" noRot="1" noChangeAspect="1"/>
          </p:cNvSpPr>
          <p:nvPr>
            <p:ph type="sldImg" idx="2"/>
          </p:nvPr>
        </p:nvSpPr>
        <p:spPr>
          <a:xfrm>
            <a:off x="685800" y="1524000"/>
            <a:ext cx="5486400" cy="4114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d89558d533_0_17:notes"/>
          <p:cNvSpPr txBox="1">
            <a:spLocks noGrp="1"/>
          </p:cNvSpPr>
          <p:nvPr>
            <p:ph type="body" idx="1"/>
          </p:nvPr>
        </p:nvSpPr>
        <p:spPr>
          <a:xfrm>
            <a:off x="685800" y="5867400"/>
            <a:ext cx="5486400" cy="480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300">
                <a:solidFill>
                  <a:schemeClr val="dk1"/>
                </a:solidFill>
              </a:rPr>
              <a:t>RADAR-base is an interacting systems of components, broadly broken down into </a:t>
            </a:r>
            <a:r>
              <a:rPr lang="en-GB" sz="1300" b="1">
                <a:solidFill>
                  <a:schemeClr val="dk1"/>
                </a:solidFill>
              </a:rPr>
              <a:t>three</a:t>
            </a:r>
            <a:r>
              <a:rPr lang="en-GB" sz="1300">
                <a:solidFill>
                  <a:schemeClr val="dk1"/>
                </a:solidFill>
              </a:rPr>
              <a:t> main parts:</a:t>
            </a:r>
            <a:endParaRPr sz="1300">
              <a:solidFill>
                <a:schemeClr val="dk1"/>
              </a:solidFill>
            </a:endParaRPr>
          </a:p>
          <a:p>
            <a:pPr marL="0" lvl="0" indent="0" algn="l" rtl="0">
              <a:spcBef>
                <a:spcPts val="0"/>
              </a:spcBef>
              <a:spcAft>
                <a:spcPts val="0"/>
              </a:spcAft>
              <a:buClr>
                <a:schemeClr val="dk1"/>
              </a:buClr>
              <a:buSzPts val="1100"/>
              <a:buFont typeface="Arial"/>
              <a:buNone/>
            </a:pPr>
            <a:r>
              <a:rPr lang="en-GB" sz="1300" i="1">
                <a:solidFill>
                  <a:schemeClr val="dk1"/>
                </a:solidFill>
              </a:rPr>
              <a:t>[click-list]</a:t>
            </a:r>
            <a:endParaRPr sz="1300">
              <a:solidFill>
                <a:schemeClr val="dk1"/>
              </a:solidFill>
            </a:endParaRPr>
          </a:p>
          <a:p>
            <a:pPr marL="457200" lvl="0" indent="-311150" algn="l" rtl="0">
              <a:spcBef>
                <a:spcPts val="0"/>
              </a:spcBef>
              <a:spcAft>
                <a:spcPts val="0"/>
              </a:spcAft>
              <a:buClr>
                <a:schemeClr val="dk1"/>
              </a:buClr>
              <a:buSzPts val="1300"/>
              <a:buAutoNum type="arabicPeriod"/>
            </a:pPr>
            <a:r>
              <a:rPr lang="en-GB" sz="1300">
                <a:solidFill>
                  <a:schemeClr val="dk1"/>
                </a:solidFill>
              </a:rPr>
              <a:t>Firstly is </a:t>
            </a:r>
            <a:r>
              <a:rPr lang="en-GB" sz="1300" b="1">
                <a:solidFill>
                  <a:schemeClr val="dk1"/>
                </a:solidFill>
              </a:rPr>
              <a:t>passive monitoring</a:t>
            </a:r>
            <a:r>
              <a:rPr lang="en-GB" sz="1300">
                <a:solidFill>
                  <a:schemeClr val="dk1"/>
                </a:solidFill>
              </a:rPr>
              <a:t>. This refers to data collected in the background. Passive data comes from </a:t>
            </a:r>
            <a:r>
              <a:rPr lang="en-GB" sz="1300" b="1">
                <a:solidFill>
                  <a:schemeClr val="dk1"/>
                </a:solidFill>
              </a:rPr>
              <a:t>four</a:t>
            </a:r>
            <a:r>
              <a:rPr lang="en-GB" sz="1300">
                <a:solidFill>
                  <a:schemeClr val="dk1"/>
                </a:solidFill>
              </a:rPr>
              <a:t> main sources, these are: </a:t>
            </a:r>
            <a:endParaRPr sz="1300">
              <a:solidFill>
                <a:schemeClr val="dk1"/>
              </a:solidFill>
            </a:endParaRPr>
          </a:p>
          <a:p>
            <a:pPr marL="914400" lvl="1" indent="-311150" algn="l" rtl="0">
              <a:spcBef>
                <a:spcPts val="0"/>
              </a:spcBef>
              <a:spcAft>
                <a:spcPts val="0"/>
              </a:spcAft>
              <a:buClr>
                <a:schemeClr val="dk1"/>
              </a:buClr>
              <a:buSzPts val="1300"/>
              <a:buAutoNum type="alphaLcPeriod"/>
            </a:pPr>
            <a:r>
              <a:rPr lang="en-GB" sz="1300">
                <a:solidFill>
                  <a:schemeClr val="dk1"/>
                </a:solidFill>
              </a:rPr>
              <a:t>The phone sensor data collected via the passive app, these include things like accelerometer, phone use, local Bluetooth device counts etc</a:t>
            </a:r>
            <a:endParaRPr sz="1300">
              <a:solidFill>
                <a:schemeClr val="dk1"/>
              </a:solidFill>
            </a:endParaRPr>
          </a:p>
          <a:p>
            <a:pPr marL="914400" lvl="1" indent="-311150" algn="l" rtl="0">
              <a:spcBef>
                <a:spcPts val="0"/>
              </a:spcBef>
              <a:spcAft>
                <a:spcPts val="0"/>
              </a:spcAft>
              <a:buClr>
                <a:schemeClr val="dk1"/>
              </a:buClr>
              <a:buSzPts val="1300"/>
              <a:buAutoNum type="alphaLcPeriod"/>
            </a:pPr>
            <a:r>
              <a:rPr lang="en-GB" sz="1300">
                <a:solidFill>
                  <a:schemeClr val="dk1"/>
                </a:solidFill>
              </a:rPr>
              <a:t>The passive-app-integrated wearable devices,  these devices connect directly to over Bluetooth to the passive app</a:t>
            </a:r>
            <a:endParaRPr sz="1300">
              <a:solidFill>
                <a:schemeClr val="dk1"/>
              </a:solidFill>
            </a:endParaRPr>
          </a:p>
          <a:p>
            <a:pPr marL="914400" lvl="1" indent="-311150" algn="l" rtl="0">
              <a:spcBef>
                <a:spcPts val="0"/>
              </a:spcBef>
              <a:spcAft>
                <a:spcPts val="0"/>
              </a:spcAft>
              <a:buClr>
                <a:schemeClr val="dk1"/>
              </a:buClr>
              <a:buSzPts val="1300"/>
              <a:buAutoNum type="alphaLcPeriod"/>
            </a:pPr>
            <a:r>
              <a:rPr lang="en-GB" sz="1300">
                <a:solidFill>
                  <a:schemeClr val="dk1"/>
                </a:solidFill>
              </a:rPr>
              <a:t>Next there is 3rd Party RESTful API integrations, examples of this include collecting data from FitBit and Garmin devices from the device vendor</a:t>
            </a:r>
            <a:endParaRPr sz="1300">
              <a:solidFill>
                <a:schemeClr val="dk1"/>
              </a:solidFill>
            </a:endParaRPr>
          </a:p>
          <a:p>
            <a:pPr marL="914400" lvl="1" indent="-311150" algn="l" rtl="0">
              <a:spcBef>
                <a:spcPts val="0"/>
              </a:spcBef>
              <a:spcAft>
                <a:spcPts val="0"/>
              </a:spcAft>
              <a:buClr>
                <a:schemeClr val="dk1"/>
              </a:buClr>
              <a:buSzPts val="1300"/>
              <a:buAutoNum type="alphaLcPeriod"/>
            </a:pPr>
            <a:r>
              <a:rPr lang="en-GB" sz="1300">
                <a:solidFill>
                  <a:schemeClr val="dk1"/>
                </a:solidFill>
              </a:rPr>
              <a:t>and lastly, we have IoT sensors, these are a diverse range of sensor types with a typically static deployment.</a:t>
            </a:r>
            <a:endParaRPr sz="1300">
              <a:solidFill>
                <a:schemeClr val="dk1"/>
              </a:solidFill>
            </a:endParaRPr>
          </a:p>
          <a:p>
            <a:pPr marL="457200" lvl="0" indent="-311150" algn="l" rtl="0">
              <a:spcBef>
                <a:spcPts val="0"/>
              </a:spcBef>
              <a:spcAft>
                <a:spcPts val="0"/>
              </a:spcAft>
              <a:buClr>
                <a:schemeClr val="dk1"/>
              </a:buClr>
              <a:buSzPts val="1300"/>
              <a:buAutoNum type="arabicPeriod"/>
            </a:pPr>
            <a:r>
              <a:rPr lang="en-GB" sz="1300">
                <a:solidFill>
                  <a:schemeClr val="dk1"/>
                </a:solidFill>
              </a:rPr>
              <a:t>Next we have </a:t>
            </a:r>
            <a:r>
              <a:rPr lang="en-GB" sz="1300" b="1">
                <a:solidFill>
                  <a:schemeClr val="dk1"/>
                </a:solidFill>
              </a:rPr>
              <a:t>active monitoring</a:t>
            </a:r>
            <a:r>
              <a:rPr lang="en-GB" sz="1300">
                <a:solidFill>
                  <a:schemeClr val="dk1"/>
                </a:solidFill>
              </a:rPr>
              <a:t>, this is the other major data type. Here conscious effort is required by the participant in order to generate the data. These are collected through the active app, and include things like questionnaires and a variety tests and tasks. The active app is also highly configurable, it is relatively simple to add new questionnaires and tasks with configuration files.    The facility for integrating other 3rd-party apps also exists in RADAR-base, and we'll see an example of this with the MassScience app used in the Covid Collab study. Active data is commonly used to provide some context or labelling to the passive streams of data.</a:t>
            </a:r>
            <a:endParaRPr sz="1300">
              <a:solidFill>
                <a:schemeClr val="dk1"/>
              </a:solidFill>
            </a:endParaRPr>
          </a:p>
          <a:p>
            <a:pPr marL="457200" lvl="0" indent="-311150" algn="l" rtl="0">
              <a:spcBef>
                <a:spcPts val="0"/>
              </a:spcBef>
              <a:spcAft>
                <a:spcPts val="0"/>
              </a:spcAft>
              <a:buClr>
                <a:schemeClr val="dk1"/>
              </a:buClr>
              <a:buSzPts val="1300"/>
              <a:buAutoNum type="arabicPeriod"/>
            </a:pPr>
            <a:r>
              <a:rPr lang="en-GB" sz="1300">
                <a:solidFill>
                  <a:schemeClr val="dk1"/>
                </a:solidFill>
              </a:rPr>
              <a:t>Finally, we have the </a:t>
            </a:r>
            <a:r>
              <a:rPr lang="en-GB" sz="1300" b="1">
                <a:solidFill>
                  <a:schemeClr val="dk1"/>
                </a:solidFill>
              </a:rPr>
              <a:t>Backend Infrastructure</a:t>
            </a:r>
            <a:r>
              <a:rPr lang="en-GB" sz="1300">
                <a:solidFill>
                  <a:schemeClr val="dk1"/>
                </a:solidFill>
              </a:rPr>
              <a:t>,  this is a set of microservices we have developed with Apache Kafka providing horizontal scalability at its heart. This includes  </a:t>
            </a:r>
            <a:r>
              <a:rPr lang="en-GB" sz="1300" i="1">
                <a:solidFill>
                  <a:schemeClr val="dk1"/>
                </a:solidFill>
              </a:rPr>
              <a:t>[click-list]</a:t>
            </a:r>
            <a:r>
              <a:rPr lang="en-GB" sz="1300">
                <a:solidFill>
                  <a:schemeClr val="dk1"/>
                </a:solidFill>
              </a:rPr>
              <a:t>    Study Management user interfaces,  Data Storage,   Real Time Data Analysis capacity,  Intervention Feedback and finally Visualisation.     Other 3rd-Party components such as REDCap can optionally be integrated to provide seamless electronic-Case-Register-Form capacity. [end-click-list]</a:t>
            </a:r>
            <a:endParaRPr sz="1300">
              <a:solidFill>
                <a:schemeClr val="dk1"/>
              </a:solidFill>
            </a:endParaRPr>
          </a:p>
          <a:p>
            <a:pPr marL="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GB" sz="1300">
                <a:solidFill>
                  <a:schemeClr val="dk1"/>
                </a:solidFill>
              </a:rPr>
              <a:t>To date RADAR-base has been used to collect data in a wide range of diseases some examples include: Depression, Epilepsy, Multiple Sclerosis, Heart Disease, COPD, ILD, etc. You can find out more about RADAR-base on the project website </a:t>
            </a:r>
            <a:r>
              <a:rPr lang="en-GB" sz="1300" i="1">
                <a:solidFill>
                  <a:schemeClr val="dk1"/>
                </a:solidFill>
              </a:rPr>
              <a:t>[click]</a:t>
            </a:r>
            <a:r>
              <a:rPr lang="en-GB" sz="1300">
                <a:solidFill>
                  <a:schemeClr val="dk1"/>
                </a:solidFill>
              </a:rPr>
              <a:t>.</a:t>
            </a:r>
            <a:endParaRPr sz="1300">
              <a:solidFill>
                <a:schemeClr val="dk1"/>
              </a:solidFill>
            </a:endParaRPr>
          </a:p>
        </p:txBody>
      </p:sp>
      <p:sp>
        <p:nvSpPr>
          <p:cNvPr id="158" name="Google Shape;158;g2d89558d533_0_17:notes"/>
          <p:cNvSpPr txBox="1">
            <a:spLocks noGrp="1"/>
          </p:cNvSpPr>
          <p:nvPr>
            <p:ph type="sldNum" idx="12"/>
          </p:nvPr>
        </p:nvSpPr>
        <p:spPr>
          <a:xfrm>
            <a:off x="3884613" y="11580284"/>
            <a:ext cx="2971800" cy="61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2b626cb881_0_71: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2b626cb881_0_71: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The actual platform is a set of different interacting components, we can't get into the detail here but the key components are around using </a:t>
            </a:r>
            <a:r>
              <a:rPr lang="en-GB" sz="1400" b="1" u="sng"/>
              <a:t>Apache Kafka</a:t>
            </a:r>
            <a:r>
              <a:rPr lang="en-GB" sz="1400"/>
              <a:t> for </a:t>
            </a:r>
            <a:r>
              <a:rPr lang="en-GB" sz="1400" b="1"/>
              <a:t>scalability</a:t>
            </a:r>
            <a:r>
              <a:rPr lang="en-GB" sz="1400"/>
              <a:t> and</a:t>
            </a:r>
            <a:r>
              <a:rPr lang="en-GB" sz="1400" b="1"/>
              <a:t> stream processing</a:t>
            </a:r>
            <a:r>
              <a:rPr lang="en-GB" sz="1400"/>
              <a:t>. This was definitely a interesting choice and a lot of the functionality for RADAR-base is predicated on this technology.</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2b626cb881_0_76: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2b626cb881_0_76: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t>So, onto a brief background about RADAR-base, </a:t>
            </a:r>
            <a:r>
              <a:rPr lang="en-GB" sz="1300">
                <a:solidFill>
                  <a:schemeClr val="dk1"/>
                </a:solidFill>
              </a:rPr>
              <a:t>the remote monitoring platform we built to collect our data</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 name="Google Shape;11;p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097A8"/>
              </a:buClr>
              <a:buSzPts val="4400"/>
              <a:buFont typeface="Arial"/>
              <a:buNone/>
              <a:defRPr sz="4400" b="0" i="0" u="none" strike="noStrike" cap="none">
                <a:solidFill>
                  <a:srgbClr val="0097A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4"/>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 name="Google Shape;16;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415600" y="186967"/>
            <a:ext cx="11360700" cy="763500"/>
          </a:xfrm>
          <a:prstGeom prst="rect">
            <a:avLst/>
          </a:prstGeom>
          <a:noFill/>
          <a:ln>
            <a:noFill/>
          </a:ln>
        </p:spPr>
        <p:txBody>
          <a:bodyPr spcFirstLastPara="1" wrap="square" lIns="121900" tIns="121900" rIns="121900" bIns="121900" anchor="ctr" anchorCtr="0">
            <a:noAutofit/>
          </a:bodyPr>
          <a:lstStyle>
            <a:lvl1pPr lvl="0">
              <a:spcBef>
                <a:spcPts val="0"/>
              </a:spcBef>
              <a:spcAft>
                <a:spcPts val="0"/>
              </a:spcAft>
              <a:buSzPts val="1900"/>
              <a:buChar char="●"/>
              <a:defRPr sz="1900"/>
            </a:lvl1pPr>
            <a:lvl2pPr lvl="1">
              <a:spcBef>
                <a:spcPts val="0"/>
              </a:spcBef>
              <a:spcAft>
                <a:spcPts val="0"/>
              </a:spcAft>
              <a:buSzPts val="1900"/>
              <a:buChar char="○"/>
              <a:defRPr sz="1900"/>
            </a:lvl2pPr>
            <a:lvl3pPr lvl="2">
              <a:spcBef>
                <a:spcPts val="0"/>
              </a:spcBef>
              <a:spcAft>
                <a:spcPts val="0"/>
              </a:spcAft>
              <a:buSzPts val="1900"/>
              <a:buChar char="■"/>
              <a:defRPr sz="1900"/>
            </a:lvl3pPr>
            <a:lvl4pPr lvl="3">
              <a:spcBef>
                <a:spcPts val="0"/>
              </a:spcBef>
              <a:spcAft>
                <a:spcPts val="0"/>
              </a:spcAft>
              <a:buSzPts val="1900"/>
              <a:buChar char="●"/>
              <a:defRPr sz="1900"/>
            </a:lvl4pPr>
            <a:lvl5pPr lvl="4">
              <a:spcBef>
                <a:spcPts val="0"/>
              </a:spcBef>
              <a:spcAft>
                <a:spcPts val="0"/>
              </a:spcAft>
              <a:buSzPts val="1900"/>
              <a:buChar char="○"/>
              <a:defRPr sz="1900"/>
            </a:lvl5pPr>
            <a:lvl6pPr lvl="5">
              <a:spcBef>
                <a:spcPts val="0"/>
              </a:spcBef>
              <a:spcAft>
                <a:spcPts val="0"/>
              </a:spcAft>
              <a:buSzPts val="1900"/>
              <a:buChar char="■"/>
              <a:defRPr sz="1900"/>
            </a:lvl6pPr>
            <a:lvl7pPr lvl="6">
              <a:spcBef>
                <a:spcPts val="0"/>
              </a:spcBef>
              <a:spcAft>
                <a:spcPts val="0"/>
              </a:spcAft>
              <a:buSzPts val="1900"/>
              <a:buChar char="●"/>
              <a:defRPr sz="1900"/>
            </a:lvl7pPr>
            <a:lvl8pPr lvl="7">
              <a:spcBef>
                <a:spcPts val="0"/>
              </a:spcBef>
              <a:spcAft>
                <a:spcPts val="0"/>
              </a:spcAft>
              <a:buSzPts val="1900"/>
              <a:buChar char="○"/>
              <a:defRPr sz="1900"/>
            </a:lvl8pPr>
            <a:lvl9pPr lvl="8">
              <a:spcBef>
                <a:spcPts val="0"/>
              </a:spcBef>
              <a:spcAft>
                <a:spcPts val="0"/>
              </a:spcAft>
              <a:buSzPts val="1900"/>
              <a:buChar char="■"/>
              <a:defRPr sz="1900"/>
            </a:lvl9pPr>
          </a:lstStyle>
          <a:p>
            <a:endParaRPr/>
          </a:p>
        </p:txBody>
      </p:sp>
      <p:sp>
        <p:nvSpPr>
          <p:cNvPr id="21" name="Google Shape;21;p5"/>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ctr" anchorCtr="0">
            <a:noAutofit/>
          </a:bodyPr>
          <a:lstStyle>
            <a:lvl1pPr marL="457200" lvl="0" indent="-349250">
              <a:spcBef>
                <a:spcPts val="0"/>
              </a:spcBef>
              <a:spcAft>
                <a:spcPts val="0"/>
              </a:spcAft>
              <a:buSzPts val="1900"/>
              <a:buChar char="●"/>
              <a:defRPr sz="1900"/>
            </a:lvl1pPr>
            <a:lvl2pPr marL="914400" lvl="1" indent="-349250">
              <a:spcBef>
                <a:spcPts val="0"/>
              </a:spcBef>
              <a:spcAft>
                <a:spcPts val="0"/>
              </a:spcAft>
              <a:buSzPts val="1900"/>
              <a:buChar char="○"/>
              <a:defRPr sz="1900"/>
            </a:lvl2pPr>
            <a:lvl3pPr marL="1371600" lvl="2" indent="-349250">
              <a:spcBef>
                <a:spcPts val="0"/>
              </a:spcBef>
              <a:spcAft>
                <a:spcPts val="0"/>
              </a:spcAft>
              <a:buSzPts val="1900"/>
              <a:buChar char="■"/>
              <a:defRPr sz="1900"/>
            </a:lvl3pPr>
            <a:lvl4pPr marL="1828800" lvl="3" indent="-349250">
              <a:spcBef>
                <a:spcPts val="0"/>
              </a:spcBef>
              <a:spcAft>
                <a:spcPts val="0"/>
              </a:spcAft>
              <a:buSzPts val="1900"/>
              <a:buChar char="●"/>
              <a:defRPr sz="1900"/>
            </a:lvl4pPr>
            <a:lvl5pPr marL="2286000" lvl="4" indent="-349250">
              <a:spcBef>
                <a:spcPts val="0"/>
              </a:spcBef>
              <a:spcAft>
                <a:spcPts val="0"/>
              </a:spcAft>
              <a:buSzPts val="1900"/>
              <a:buChar char="○"/>
              <a:defRPr sz="1900"/>
            </a:lvl5pPr>
            <a:lvl6pPr marL="2743200" lvl="5" indent="-349250">
              <a:spcBef>
                <a:spcPts val="0"/>
              </a:spcBef>
              <a:spcAft>
                <a:spcPts val="0"/>
              </a:spcAft>
              <a:buSzPts val="1900"/>
              <a:buChar char="■"/>
              <a:defRPr sz="1900"/>
            </a:lvl6pPr>
            <a:lvl7pPr marL="3200400" lvl="6" indent="-349250">
              <a:spcBef>
                <a:spcPts val="0"/>
              </a:spcBef>
              <a:spcAft>
                <a:spcPts val="0"/>
              </a:spcAft>
              <a:buSzPts val="1900"/>
              <a:buChar char="●"/>
              <a:defRPr sz="1900"/>
            </a:lvl7pPr>
            <a:lvl8pPr marL="3657600" lvl="7" indent="-349250">
              <a:spcBef>
                <a:spcPts val="0"/>
              </a:spcBef>
              <a:spcAft>
                <a:spcPts val="0"/>
              </a:spcAft>
              <a:buSzPts val="1900"/>
              <a:buChar char="○"/>
              <a:defRPr sz="1900"/>
            </a:lvl8pPr>
            <a:lvl9pPr marL="4114800" lvl="8" indent="-349250">
              <a:spcBef>
                <a:spcPts val="0"/>
              </a:spcBef>
              <a:spcAft>
                <a:spcPts val="0"/>
              </a:spcAft>
              <a:buSzPts val="1900"/>
              <a:buChar char="■"/>
              <a:defRPr sz="1900"/>
            </a:lvl9pPr>
          </a:lstStyle>
          <a:p>
            <a:endParaRPr/>
          </a:p>
        </p:txBody>
      </p:sp>
      <p:sp>
        <p:nvSpPr>
          <p:cNvPr id="22" name="Google Shape;22;p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
        <p:cNvGrpSpPr/>
        <p:nvPr/>
      </p:nvGrpSpPr>
      <p:grpSpPr>
        <a:xfrm>
          <a:off x="0" y="0"/>
          <a:ext cx="0" cy="0"/>
          <a:chOff x="0" y="0"/>
          <a:chExt cx="0" cy="0"/>
        </a:xfrm>
      </p:grpSpPr>
      <p:sp>
        <p:nvSpPr>
          <p:cNvPr id="24" name="Google Shape;24;p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6"/>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spcBef>
                <a:spcPts val="0"/>
              </a:spcBef>
              <a:spcAft>
                <a:spcPts val="0"/>
              </a:spcAft>
              <a:buSzPts val="5600"/>
              <a:buChar char="●"/>
              <a:defRPr sz="5600"/>
            </a:lvl1pPr>
            <a:lvl2pPr lvl="1" algn="ctr">
              <a:spcBef>
                <a:spcPts val="0"/>
              </a:spcBef>
              <a:spcAft>
                <a:spcPts val="0"/>
              </a:spcAft>
              <a:buSzPts val="5600"/>
              <a:buChar char="○"/>
              <a:defRPr sz="5600"/>
            </a:lvl2pPr>
            <a:lvl3pPr lvl="2" algn="ctr">
              <a:spcBef>
                <a:spcPts val="0"/>
              </a:spcBef>
              <a:spcAft>
                <a:spcPts val="0"/>
              </a:spcAft>
              <a:buSzPts val="5600"/>
              <a:buChar char="■"/>
              <a:defRPr sz="5600"/>
            </a:lvl3pPr>
            <a:lvl4pPr lvl="3" algn="ctr">
              <a:spcBef>
                <a:spcPts val="0"/>
              </a:spcBef>
              <a:spcAft>
                <a:spcPts val="0"/>
              </a:spcAft>
              <a:buSzPts val="5600"/>
              <a:buChar char="●"/>
              <a:defRPr sz="5600"/>
            </a:lvl4pPr>
            <a:lvl5pPr lvl="4" algn="ctr">
              <a:spcBef>
                <a:spcPts val="0"/>
              </a:spcBef>
              <a:spcAft>
                <a:spcPts val="0"/>
              </a:spcAft>
              <a:buSzPts val="5600"/>
              <a:buChar char="○"/>
              <a:defRPr sz="5600"/>
            </a:lvl5pPr>
            <a:lvl6pPr lvl="5" algn="ctr">
              <a:spcBef>
                <a:spcPts val="0"/>
              </a:spcBef>
              <a:spcAft>
                <a:spcPts val="0"/>
              </a:spcAft>
              <a:buSzPts val="5600"/>
              <a:buChar char="■"/>
              <a:defRPr sz="5600"/>
            </a:lvl6pPr>
            <a:lvl7pPr lvl="6" algn="ctr">
              <a:spcBef>
                <a:spcPts val="0"/>
              </a:spcBef>
              <a:spcAft>
                <a:spcPts val="0"/>
              </a:spcAft>
              <a:buSzPts val="5600"/>
              <a:buChar char="●"/>
              <a:defRPr sz="5600"/>
            </a:lvl7pPr>
            <a:lvl8pPr lvl="7" algn="ctr">
              <a:spcBef>
                <a:spcPts val="0"/>
              </a:spcBef>
              <a:spcAft>
                <a:spcPts val="0"/>
              </a:spcAft>
              <a:buSzPts val="5600"/>
              <a:buChar char="○"/>
              <a:defRPr sz="5600"/>
            </a:lvl8pPr>
            <a:lvl9pPr lvl="8" algn="ctr">
              <a:spcBef>
                <a:spcPts val="0"/>
              </a:spcBef>
              <a:spcAft>
                <a:spcPts val="0"/>
              </a:spcAft>
              <a:buSzPts val="5600"/>
              <a:buChar char="■"/>
              <a:defRPr sz="5600"/>
            </a:lvl9pPr>
          </a:lstStyle>
          <a:p>
            <a:endParaRPr/>
          </a:p>
        </p:txBody>
      </p:sp>
      <p:sp>
        <p:nvSpPr>
          <p:cNvPr id="26" name="Google Shape;26;p6"/>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7" name="Google Shape;27;p6"/>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49250">
              <a:spcBef>
                <a:spcPts val="0"/>
              </a:spcBef>
              <a:spcAft>
                <a:spcPts val="0"/>
              </a:spcAft>
              <a:buSzPts val="1900"/>
              <a:buChar char="●"/>
              <a:defRPr sz="1900"/>
            </a:lvl1pPr>
            <a:lvl2pPr marL="914400" lvl="1" indent="-349250">
              <a:spcBef>
                <a:spcPts val="0"/>
              </a:spcBef>
              <a:spcAft>
                <a:spcPts val="0"/>
              </a:spcAft>
              <a:buSzPts val="1900"/>
              <a:buChar char="○"/>
              <a:defRPr sz="1900"/>
            </a:lvl2pPr>
            <a:lvl3pPr marL="1371600" lvl="2" indent="-349250">
              <a:spcBef>
                <a:spcPts val="0"/>
              </a:spcBef>
              <a:spcAft>
                <a:spcPts val="0"/>
              </a:spcAft>
              <a:buSzPts val="1900"/>
              <a:buChar char="■"/>
              <a:defRPr sz="1900"/>
            </a:lvl3pPr>
            <a:lvl4pPr marL="1828800" lvl="3" indent="-349250">
              <a:spcBef>
                <a:spcPts val="0"/>
              </a:spcBef>
              <a:spcAft>
                <a:spcPts val="0"/>
              </a:spcAft>
              <a:buSzPts val="1900"/>
              <a:buChar char="●"/>
              <a:defRPr sz="1900"/>
            </a:lvl4pPr>
            <a:lvl5pPr marL="2286000" lvl="4" indent="-349250">
              <a:spcBef>
                <a:spcPts val="0"/>
              </a:spcBef>
              <a:spcAft>
                <a:spcPts val="0"/>
              </a:spcAft>
              <a:buSzPts val="1900"/>
              <a:buChar char="○"/>
              <a:defRPr sz="1900"/>
            </a:lvl5pPr>
            <a:lvl6pPr marL="2743200" lvl="5" indent="-349250">
              <a:spcBef>
                <a:spcPts val="0"/>
              </a:spcBef>
              <a:spcAft>
                <a:spcPts val="0"/>
              </a:spcAft>
              <a:buSzPts val="1900"/>
              <a:buChar char="■"/>
              <a:defRPr sz="1900"/>
            </a:lvl6pPr>
            <a:lvl7pPr marL="3200400" lvl="6" indent="-349250">
              <a:spcBef>
                <a:spcPts val="0"/>
              </a:spcBef>
              <a:spcAft>
                <a:spcPts val="0"/>
              </a:spcAft>
              <a:buSzPts val="1900"/>
              <a:buChar char="●"/>
              <a:defRPr sz="1900"/>
            </a:lvl7pPr>
            <a:lvl8pPr marL="3657600" lvl="7" indent="-349250">
              <a:spcBef>
                <a:spcPts val="0"/>
              </a:spcBef>
              <a:spcAft>
                <a:spcPts val="0"/>
              </a:spcAft>
              <a:buSzPts val="1900"/>
              <a:buChar char="○"/>
              <a:defRPr sz="1900"/>
            </a:lvl8pPr>
            <a:lvl9pPr marL="4114800" lvl="8" indent="-349250">
              <a:spcBef>
                <a:spcPts val="0"/>
              </a:spcBef>
              <a:spcAft>
                <a:spcPts val="0"/>
              </a:spcAft>
              <a:buSzPts val="1900"/>
              <a:buChar char="■"/>
              <a:defRPr sz="1900"/>
            </a:lvl9pPr>
          </a:lstStyle>
          <a:p>
            <a:endParaRPr/>
          </a:p>
        </p:txBody>
      </p:sp>
      <p:sp>
        <p:nvSpPr>
          <p:cNvPr id="28" name="Google Shape;28;p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831850" y="1709738"/>
            <a:ext cx="10515600" cy="2852700"/>
          </a:xfrm>
          <a:prstGeom prst="rect">
            <a:avLst/>
          </a:prstGeom>
          <a:noFill/>
          <a:ln>
            <a:noFill/>
          </a:ln>
        </p:spPr>
        <p:txBody>
          <a:bodyPr spcFirstLastPara="1" wrap="square" lIns="121900" tIns="121900" rIns="121900" bIns="121900" anchor="b" anchorCtr="0">
            <a:noAutofit/>
          </a:bodyPr>
          <a:lstStyle>
            <a:lvl1pPr marL="0" marR="0" lvl="0" indent="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900"/>
              <a:buNone/>
              <a:defRPr sz="1900"/>
            </a:lvl2pPr>
            <a:lvl3pPr lvl="2" indent="0">
              <a:spcBef>
                <a:spcPts val="0"/>
              </a:spcBef>
              <a:spcAft>
                <a:spcPts val="0"/>
              </a:spcAft>
              <a:buSzPts val="1900"/>
              <a:buNone/>
              <a:defRPr sz="1900"/>
            </a:lvl3pPr>
            <a:lvl4pPr lvl="3" indent="0">
              <a:spcBef>
                <a:spcPts val="0"/>
              </a:spcBef>
              <a:spcAft>
                <a:spcPts val="0"/>
              </a:spcAft>
              <a:buSzPts val="1900"/>
              <a:buNone/>
              <a:defRPr sz="1900"/>
            </a:lvl4pPr>
            <a:lvl5pPr lvl="4" indent="0">
              <a:spcBef>
                <a:spcPts val="0"/>
              </a:spcBef>
              <a:spcAft>
                <a:spcPts val="0"/>
              </a:spcAft>
              <a:buSzPts val="1900"/>
              <a:buNone/>
              <a:defRPr sz="1900"/>
            </a:lvl5pPr>
            <a:lvl6pPr lvl="5" indent="0">
              <a:spcBef>
                <a:spcPts val="0"/>
              </a:spcBef>
              <a:spcAft>
                <a:spcPts val="0"/>
              </a:spcAft>
              <a:buSzPts val="1900"/>
              <a:buNone/>
              <a:defRPr sz="1900"/>
            </a:lvl6pPr>
            <a:lvl7pPr lvl="6" indent="0">
              <a:spcBef>
                <a:spcPts val="0"/>
              </a:spcBef>
              <a:spcAft>
                <a:spcPts val="0"/>
              </a:spcAft>
              <a:buSzPts val="1900"/>
              <a:buNone/>
              <a:defRPr sz="1900"/>
            </a:lvl7pPr>
            <a:lvl8pPr lvl="7" indent="0">
              <a:spcBef>
                <a:spcPts val="0"/>
              </a:spcBef>
              <a:spcAft>
                <a:spcPts val="0"/>
              </a:spcAft>
              <a:buSzPts val="1900"/>
              <a:buNone/>
              <a:defRPr sz="1900"/>
            </a:lvl8pPr>
            <a:lvl9pPr lvl="8" indent="0">
              <a:spcBef>
                <a:spcPts val="0"/>
              </a:spcBef>
              <a:spcAft>
                <a:spcPts val="0"/>
              </a:spcAft>
              <a:buSzPts val="1900"/>
              <a:buNone/>
              <a:defRPr sz="1900"/>
            </a:lvl9pPr>
          </a:lstStyle>
          <a:p>
            <a:endParaRPr/>
          </a:p>
        </p:txBody>
      </p:sp>
      <p:sp>
        <p:nvSpPr>
          <p:cNvPr id="31" name="Google Shape;31;p7"/>
          <p:cNvSpPr txBox="1">
            <a:spLocks noGrp="1"/>
          </p:cNvSpPr>
          <p:nvPr>
            <p:ph type="body" idx="1"/>
          </p:nvPr>
        </p:nvSpPr>
        <p:spPr>
          <a:xfrm>
            <a:off x="831850" y="4589463"/>
            <a:ext cx="10515600" cy="1500300"/>
          </a:xfrm>
          <a:prstGeom prst="rect">
            <a:avLst/>
          </a:prstGeom>
          <a:noFill/>
          <a:ln>
            <a:noFill/>
          </a:ln>
        </p:spPr>
        <p:txBody>
          <a:bodyPr spcFirstLastPara="1" wrap="square" lIns="121900" tIns="121900" rIns="121900" bIns="121900" anchor="t" anchorCtr="0">
            <a:noAutofit/>
          </a:bodyPr>
          <a:lstStyle>
            <a:lvl1pPr marL="457200" marR="0" lvl="0" indent="-228600" algn="l">
              <a:lnSpc>
                <a:spcPct val="90000"/>
              </a:lnSpc>
              <a:spcBef>
                <a:spcPts val="11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2" name="Google Shape;32;p7"/>
          <p:cNvSpPr txBox="1">
            <a:spLocks noGrp="1"/>
          </p:cNvSpPr>
          <p:nvPr>
            <p:ph type="dt" idx="10"/>
          </p:nvPr>
        </p:nvSpPr>
        <p:spPr>
          <a:xfrm>
            <a:off x="838200" y="6356350"/>
            <a:ext cx="2743200" cy="365100"/>
          </a:xfrm>
          <a:prstGeom prst="rect">
            <a:avLst/>
          </a:prstGeom>
          <a:noFill/>
          <a:ln>
            <a:noFill/>
          </a:ln>
        </p:spPr>
        <p:txBody>
          <a:bodyPr spcFirstLastPara="1" wrap="square" lIns="121900" tIns="121900" rIns="121900" bIns="121900" anchor="ctr" anchorCtr="0">
            <a:noAutofit/>
          </a:bodyPr>
          <a:lstStyle>
            <a:lvl1pPr marL="0" marR="0" lvl="0" indent="0" algn="l">
              <a:spcBef>
                <a:spcPts val="0"/>
              </a:spcBef>
              <a:spcAft>
                <a:spcPts val="0"/>
              </a:spcAft>
              <a:buSzPts val="1900"/>
              <a:buNone/>
              <a:defRPr sz="1200">
                <a:solidFill>
                  <a:srgbClr val="888888"/>
                </a:solidFill>
                <a:latin typeface="Calibri"/>
                <a:ea typeface="Calibri"/>
                <a:cs typeface="Calibri"/>
                <a:sym typeface="Calibri"/>
              </a:defRPr>
            </a:lvl1pPr>
            <a:lvl2pPr marL="457200" marR="0" lvl="1"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2pPr>
            <a:lvl3pPr marL="914400" marR="0" lvl="2"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3pPr>
            <a:lvl4pPr marL="1371600" marR="0" lvl="3"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4pPr>
            <a:lvl5pPr marL="1828800" marR="0" lvl="4"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5pPr>
            <a:lvl6pPr marL="2286000" marR="0" lvl="5"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6pPr>
            <a:lvl7pPr marL="2743200" marR="0" lvl="6"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7pPr>
            <a:lvl8pPr marL="3200400" marR="0" lvl="7"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8pPr>
            <a:lvl9pPr marL="3657600" marR="0" lvl="8"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9pPr>
          </a:lstStyle>
          <a:p>
            <a:endParaRPr/>
          </a:p>
        </p:txBody>
      </p:sp>
      <p:sp>
        <p:nvSpPr>
          <p:cNvPr id="33" name="Google Shape;33;p7"/>
          <p:cNvSpPr txBox="1">
            <a:spLocks noGrp="1"/>
          </p:cNvSpPr>
          <p:nvPr>
            <p:ph type="ftr" idx="11"/>
          </p:nvPr>
        </p:nvSpPr>
        <p:spPr>
          <a:xfrm>
            <a:off x="4038600" y="6356350"/>
            <a:ext cx="4114800" cy="365100"/>
          </a:xfrm>
          <a:prstGeom prst="rect">
            <a:avLst/>
          </a:prstGeom>
          <a:noFill/>
          <a:ln>
            <a:noFill/>
          </a:ln>
        </p:spPr>
        <p:txBody>
          <a:bodyPr spcFirstLastPara="1" wrap="square" lIns="121900" tIns="121900" rIns="121900" bIns="121900" anchor="ctr" anchorCtr="0">
            <a:noAutofit/>
          </a:bodyPr>
          <a:lstStyle>
            <a:lvl1pPr marL="0" marR="0" lvl="0" indent="0" algn="ctr">
              <a:spcBef>
                <a:spcPts val="0"/>
              </a:spcBef>
              <a:spcAft>
                <a:spcPts val="0"/>
              </a:spcAft>
              <a:buSzPts val="1900"/>
              <a:buNone/>
              <a:defRPr sz="1200">
                <a:solidFill>
                  <a:srgbClr val="888888"/>
                </a:solidFill>
                <a:latin typeface="Calibri"/>
                <a:ea typeface="Calibri"/>
                <a:cs typeface="Calibri"/>
                <a:sym typeface="Calibri"/>
              </a:defRPr>
            </a:lvl1pPr>
            <a:lvl2pPr marL="457200" marR="0" lvl="1"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2pPr>
            <a:lvl3pPr marL="914400" marR="0" lvl="2"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3pPr>
            <a:lvl4pPr marL="1371600" marR="0" lvl="3"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4pPr>
            <a:lvl5pPr marL="1828800" marR="0" lvl="4"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5pPr>
            <a:lvl6pPr marL="2286000" marR="0" lvl="5"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6pPr>
            <a:lvl7pPr marL="2743200" marR="0" lvl="6"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7pPr>
            <a:lvl8pPr marL="3200400" marR="0" lvl="7"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8pPr>
            <a:lvl9pPr marL="3657600" marR="0" lvl="8" indent="0" algn="l">
              <a:spcBef>
                <a:spcPts val="0"/>
              </a:spcBef>
              <a:spcAft>
                <a:spcPts val="0"/>
              </a:spcAft>
              <a:buSzPts val="1900"/>
              <a:buNone/>
              <a:defRPr sz="1900" b="0" i="0" u="none" strike="noStrike" cap="none">
                <a:solidFill>
                  <a:schemeClr val="dk1"/>
                </a:solidFill>
                <a:latin typeface="Calibri"/>
                <a:ea typeface="Calibri"/>
                <a:cs typeface="Calibri"/>
                <a:sym typeface="Calibri"/>
              </a:defRPr>
            </a:lvl9pPr>
          </a:lstStyle>
          <a:p>
            <a:endParaRPr/>
          </a:p>
        </p:txBody>
      </p:sp>
      <p:sp>
        <p:nvSpPr>
          <p:cNvPr id="34" name="Google Shape;34;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a:solidFill>
                  <a:srgbClr val="888888"/>
                </a:solidFill>
                <a:latin typeface="Calibri"/>
                <a:ea typeface="Calibri"/>
                <a:cs typeface="Calibri"/>
                <a:sym typeface="Calibri"/>
              </a:defRPr>
            </a:lvl1pPr>
            <a:lvl2pPr marL="0" marR="0" lvl="1" indent="0" algn="r">
              <a:spcBef>
                <a:spcPts val="0"/>
              </a:spcBef>
              <a:buNone/>
              <a:defRPr sz="1200">
                <a:solidFill>
                  <a:srgbClr val="888888"/>
                </a:solidFill>
                <a:latin typeface="Calibri"/>
                <a:ea typeface="Calibri"/>
                <a:cs typeface="Calibri"/>
                <a:sym typeface="Calibri"/>
              </a:defRPr>
            </a:lvl2pPr>
            <a:lvl3pPr marL="0" marR="0" lvl="2" indent="0" algn="r">
              <a:spcBef>
                <a:spcPts val="0"/>
              </a:spcBef>
              <a:buNone/>
              <a:defRPr sz="1200">
                <a:solidFill>
                  <a:srgbClr val="888888"/>
                </a:solidFill>
                <a:latin typeface="Calibri"/>
                <a:ea typeface="Calibri"/>
                <a:cs typeface="Calibri"/>
                <a:sym typeface="Calibri"/>
              </a:defRPr>
            </a:lvl3pPr>
            <a:lvl4pPr marL="0" marR="0" lvl="3" indent="0" algn="r">
              <a:spcBef>
                <a:spcPts val="0"/>
              </a:spcBef>
              <a:buNone/>
              <a:defRPr sz="1200">
                <a:solidFill>
                  <a:srgbClr val="888888"/>
                </a:solidFill>
                <a:latin typeface="Calibri"/>
                <a:ea typeface="Calibri"/>
                <a:cs typeface="Calibri"/>
                <a:sym typeface="Calibri"/>
              </a:defRPr>
            </a:lvl4pPr>
            <a:lvl5pPr marL="0" marR="0" lvl="4" indent="0" algn="r">
              <a:spcBef>
                <a:spcPts val="0"/>
              </a:spcBef>
              <a:buNone/>
              <a:defRPr sz="1200">
                <a:solidFill>
                  <a:srgbClr val="888888"/>
                </a:solidFill>
                <a:latin typeface="Calibri"/>
                <a:ea typeface="Calibri"/>
                <a:cs typeface="Calibri"/>
                <a:sym typeface="Calibri"/>
              </a:defRPr>
            </a:lvl5pPr>
            <a:lvl6pPr marL="0" marR="0" lvl="5" indent="0" algn="r">
              <a:spcBef>
                <a:spcPts val="0"/>
              </a:spcBef>
              <a:buNone/>
              <a:defRPr sz="1200">
                <a:solidFill>
                  <a:srgbClr val="888888"/>
                </a:solidFill>
                <a:latin typeface="Calibri"/>
                <a:ea typeface="Calibri"/>
                <a:cs typeface="Calibri"/>
                <a:sym typeface="Calibri"/>
              </a:defRPr>
            </a:lvl6pPr>
            <a:lvl7pPr marL="0" marR="0" lvl="6" indent="0" algn="r">
              <a:spcBef>
                <a:spcPts val="0"/>
              </a:spcBef>
              <a:buNone/>
              <a:defRPr sz="1200">
                <a:solidFill>
                  <a:srgbClr val="888888"/>
                </a:solidFill>
                <a:latin typeface="Calibri"/>
                <a:ea typeface="Calibri"/>
                <a:cs typeface="Calibri"/>
                <a:sym typeface="Calibri"/>
              </a:defRPr>
            </a:lvl7pPr>
            <a:lvl8pPr marL="0" marR="0" lvl="7" indent="0" algn="r">
              <a:spcBef>
                <a:spcPts val="0"/>
              </a:spcBef>
              <a:buNone/>
              <a:defRPr sz="1200">
                <a:solidFill>
                  <a:srgbClr val="888888"/>
                </a:solidFill>
                <a:latin typeface="Calibri"/>
                <a:ea typeface="Calibri"/>
                <a:cs typeface="Calibri"/>
                <a:sym typeface="Calibri"/>
              </a:defRPr>
            </a:lvl8pPr>
            <a:lvl9pPr marL="0" marR="0" lvl="8" indent="0" algn="r">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hyperlink" Target="https://covid-collab.org" TargetMode="External"/><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radar-base.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onsentia.com"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www.statista.com/statistics/300398/smartphone-usage-in-the-united-kingdom/"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hyperlink" Target="https://doi.org/10.2196/56504" TargetMode="External"/><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49.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hyperlink" Target="https://radar-base.org/" TargetMode="External"/><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jpg"/><Relationship Id="rId19" Type="http://schemas.openxmlformats.org/officeDocument/2006/relationships/image" Target="../media/image43.png"/><Relationship Id="rId4" Type="http://schemas.openxmlformats.org/officeDocument/2006/relationships/image" Target="../media/image28.jp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p:nvPr/>
        </p:nvSpPr>
        <p:spPr>
          <a:xfrm>
            <a:off x="1935455" y="1468794"/>
            <a:ext cx="8321100" cy="3755700"/>
          </a:xfrm>
          <a:prstGeom prst="rect">
            <a:avLst/>
          </a:prstGeom>
          <a:noFill/>
          <a:ln>
            <a:noFill/>
          </a:ln>
        </p:spPr>
        <p:txBody>
          <a:bodyPr spcFirstLastPara="1" wrap="square" lIns="91425" tIns="45700" rIns="91425" bIns="45700" anchor="t" anchorCtr="0">
            <a:spAutoFit/>
          </a:bodyPr>
          <a:lstStyle/>
          <a:p>
            <a:pPr marL="0" marR="0" lvl="0" indent="0" algn="ctr" rtl="0">
              <a:lnSpc>
                <a:spcPct val="92307"/>
              </a:lnSpc>
              <a:spcBef>
                <a:spcPts val="0"/>
              </a:spcBef>
              <a:spcAft>
                <a:spcPts val="0"/>
              </a:spcAft>
              <a:buNone/>
            </a:pPr>
            <a:r>
              <a:rPr lang="en-GB" sz="6500">
                <a:solidFill>
                  <a:schemeClr val="dk1"/>
                </a:solidFill>
              </a:rPr>
              <a:t>Remote Monitoring with the RADAR-base Platform </a:t>
            </a:r>
            <a:endParaRPr/>
          </a:p>
          <a:p>
            <a:pPr marL="0" marR="0" lvl="0" indent="0" algn="ctr" rtl="0">
              <a:spcBef>
                <a:spcPts val="0"/>
              </a:spcBef>
              <a:spcAft>
                <a:spcPts val="0"/>
              </a:spcAft>
              <a:buNone/>
            </a:pPr>
            <a:endParaRPr sz="1200">
              <a:solidFill>
                <a:schemeClr val="dk1"/>
              </a:solidFill>
              <a:latin typeface="Arial"/>
              <a:ea typeface="Arial"/>
              <a:cs typeface="Arial"/>
              <a:sym typeface="Arial"/>
            </a:endParaRPr>
          </a:p>
          <a:p>
            <a:pPr marL="0" marR="0" lvl="0" indent="0" algn="ctr" rtl="0">
              <a:spcBef>
                <a:spcPts val="0"/>
              </a:spcBef>
              <a:spcAft>
                <a:spcPts val="0"/>
              </a:spcAft>
              <a:buNone/>
            </a:pPr>
            <a:r>
              <a:rPr lang="en-GB" sz="3000">
                <a:solidFill>
                  <a:srgbClr val="2C82C6"/>
                </a:solidFill>
              </a:rPr>
              <a:t>Amos Folarin</a:t>
            </a:r>
            <a:endParaRPr/>
          </a:p>
          <a:p>
            <a:pPr marL="0" marR="0" lvl="0" indent="0" algn="ctr" rtl="0">
              <a:spcBef>
                <a:spcPts val="0"/>
              </a:spcBef>
              <a:spcAft>
                <a:spcPts val="0"/>
              </a:spcAft>
              <a:buNone/>
            </a:pPr>
            <a:r>
              <a:rPr lang="en-GB" sz="1600">
                <a:solidFill>
                  <a:srgbClr val="59ADB8"/>
                </a:solidFill>
              </a:rPr>
              <a:t>Maudsley BRC Mobile Health &amp; Software Development Lead</a:t>
            </a:r>
            <a:endParaRPr/>
          </a:p>
        </p:txBody>
      </p:sp>
      <p:pic>
        <p:nvPicPr>
          <p:cNvPr id="51" name="Google Shape;51;p9"/>
          <p:cNvPicPr preferRelativeResize="0"/>
          <p:nvPr/>
        </p:nvPicPr>
        <p:blipFill rotWithShape="1">
          <a:blip r:embed="rId3">
            <a:alphaModFix/>
          </a:blip>
          <a:srcRect l="30286" t="44804" r="30795" b="44864"/>
          <a:stretch/>
        </p:blipFill>
        <p:spPr>
          <a:xfrm>
            <a:off x="8809463" y="312526"/>
            <a:ext cx="3078933" cy="1156281"/>
          </a:xfrm>
          <a:prstGeom prst="rect">
            <a:avLst/>
          </a:prstGeom>
          <a:noFill/>
          <a:ln>
            <a:noFill/>
          </a:ln>
        </p:spPr>
      </p:pic>
      <p:pic>
        <p:nvPicPr>
          <p:cNvPr id="52" name="Google Shape;52;p9"/>
          <p:cNvPicPr preferRelativeResize="0"/>
          <p:nvPr/>
        </p:nvPicPr>
        <p:blipFill rotWithShape="1">
          <a:blip r:embed="rId4">
            <a:alphaModFix/>
          </a:blip>
          <a:srcRect/>
          <a:stretch/>
        </p:blipFill>
        <p:spPr>
          <a:xfrm>
            <a:off x="-3307813" y="4958908"/>
            <a:ext cx="16174413" cy="4443521"/>
          </a:xfrm>
          <a:prstGeom prst="rect">
            <a:avLst/>
          </a:prstGeom>
          <a:noFill/>
          <a:ln>
            <a:noFill/>
          </a:ln>
        </p:spPr>
      </p:pic>
      <p:pic>
        <p:nvPicPr>
          <p:cNvPr id="53" name="Google Shape;53;p9"/>
          <p:cNvPicPr preferRelativeResize="0"/>
          <p:nvPr/>
        </p:nvPicPr>
        <p:blipFill>
          <a:blip r:embed="rId5">
            <a:alphaModFix/>
          </a:blip>
          <a:stretch>
            <a:fillRect/>
          </a:stretch>
        </p:blipFill>
        <p:spPr>
          <a:xfrm>
            <a:off x="304803" y="228601"/>
            <a:ext cx="3267876" cy="12398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8"/>
          <p:cNvSpPr txBox="1"/>
          <p:nvPr/>
        </p:nvSpPr>
        <p:spPr>
          <a:xfrm>
            <a:off x="4613367" y="1029333"/>
            <a:ext cx="3174000" cy="1200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3100">
                <a:latin typeface="Oswald"/>
                <a:ea typeface="Oswald"/>
                <a:cs typeface="Oswald"/>
                <a:sym typeface="Oswald"/>
              </a:rPr>
              <a:t>Remote Research</a:t>
            </a:r>
            <a:endParaRPr sz="3100">
              <a:latin typeface="Oswald"/>
              <a:ea typeface="Oswald"/>
              <a:cs typeface="Oswald"/>
              <a:sym typeface="Oswald"/>
            </a:endParaRPr>
          </a:p>
          <a:p>
            <a:pPr marL="0" lvl="0" indent="0" algn="ctr" rtl="0">
              <a:spcBef>
                <a:spcPts val="0"/>
              </a:spcBef>
              <a:spcAft>
                <a:spcPts val="0"/>
              </a:spcAft>
              <a:buNone/>
            </a:pPr>
            <a:r>
              <a:rPr lang="en-GB" sz="3100">
                <a:latin typeface="Oswald"/>
                <a:ea typeface="Oswald"/>
                <a:cs typeface="Oswald"/>
                <a:sym typeface="Oswald"/>
              </a:rPr>
              <a:t>studies</a:t>
            </a:r>
            <a:endParaRPr sz="3100">
              <a:latin typeface="Oswald"/>
              <a:ea typeface="Oswald"/>
              <a:cs typeface="Oswald"/>
              <a:sym typeface="Oswald"/>
            </a:endParaRPr>
          </a:p>
        </p:txBody>
      </p:sp>
      <p:pic>
        <p:nvPicPr>
          <p:cNvPr id="251" name="Google Shape;251;p18"/>
          <p:cNvPicPr preferRelativeResize="0"/>
          <p:nvPr/>
        </p:nvPicPr>
        <p:blipFill>
          <a:blip r:embed="rId3">
            <a:alphaModFix/>
          </a:blip>
          <a:stretch>
            <a:fillRect/>
          </a:stretch>
        </p:blipFill>
        <p:spPr>
          <a:xfrm>
            <a:off x="5578467" y="2115767"/>
            <a:ext cx="1243800" cy="1243800"/>
          </a:xfrm>
          <a:prstGeom prst="rect">
            <a:avLst/>
          </a:prstGeom>
          <a:noFill/>
          <a:ln>
            <a:noFill/>
          </a:ln>
        </p:spPr>
      </p:pic>
      <p:sp>
        <p:nvSpPr>
          <p:cNvPr id="252" name="Google Shape;252;p18"/>
          <p:cNvSpPr txBox="1"/>
          <p:nvPr/>
        </p:nvSpPr>
        <p:spPr>
          <a:xfrm>
            <a:off x="1689967" y="854533"/>
            <a:ext cx="1857600" cy="11235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sz="1900" b="1">
                <a:solidFill>
                  <a:srgbClr val="1A73E8"/>
                </a:solidFill>
              </a:rPr>
              <a:t>Mobile Health</a:t>
            </a:r>
            <a:endParaRPr sz="1900" b="1">
              <a:solidFill>
                <a:srgbClr val="1A73E8"/>
              </a:solidFill>
            </a:endParaRPr>
          </a:p>
          <a:p>
            <a:pPr marL="0" lvl="0" indent="0" algn="l" rtl="0">
              <a:spcBef>
                <a:spcPts val="0"/>
              </a:spcBef>
              <a:spcAft>
                <a:spcPts val="0"/>
              </a:spcAft>
              <a:buNone/>
            </a:pPr>
            <a:r>
              <a:rPr lang="en-GB" sz="1900" b="1">
                <a:solidFill>
                  <a:srgbClr val="1A73E8"/>
                </a:solidFill>
              </a:rPr>
              <a:t>Basic Research</a:t>
            </a:r>
            <a:endParaRPr sz="1900" b="1">
              <a:solidFill>
                <a:srgbClr val="1A73E8"/>
              </a:solidFill>
            </a:endParaRPr>
          </a:p>
        </p:txBody>
      </p:sp>
      <p:sp>
        <p:nvSpPr>
          <p:cNvPr id="253" name="Google Shape;253;p18"/>
          <p:cNvSpPr txBox="1"/>
          <p:nvPr/>
        </p:nvSpPr>
        <p:spPr>
          <a:xfrm>
            <a:off x="4799433" y="4484950"/>
            <a:ext cx="1857600" cy="8310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1900" b="1">
                <a:solidFill>
                  <a:srgbClr val="1A73E8"/>
                </a:solidFill>
              </a:rPr>
              <a:t>Decentralised Trials</a:t>
            </a:r>
            <a:endParaRPr sz="1900" b="1">
              <a:solidFill>
                <a:srgbClr val="1A73E8"/>
              </a:solidFill>
            </a:endParaRPr>
          </a:p>
        </p:txBody>
      </p:sp>
      <p:sp>
        <p:nvSpPr>
          <p:cNvPr id="254" name="Google Shape;254;p18"/>
          <p:cNvSpPr txBox="1"/>
          <p:nvPr/>
        </p:nvSpPr>
        <p:spPr>
          <a:xfrm>
            <a:off x="9418700" y="685367"/>
            <a:ext cx="1857600" cy="8310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1900" b="1">
                <a:solidFill>
                  <a:srgbClr val="1A73E8"/>
                </a:solidFill>
              </a:rPr>
              <a:t>Citizen Science</a:t>
            </a:r>
            <a:endParaRPr sz="1900" b="1">
              <a:solidFill>
                <a:srgbClr val="1A73E8"/>
              </a:solidFill>
            </a:endParaRPr>
          </a:p>
        </p:txBody>
      </p:sp>
      <p:cxnSp>
        <p:nvCxnSpPr>
          <p:cNvPr id="255" name="Google Shape;255;p18"/>
          <p:cNvCxnSpPr>
            <a:stCxn id="252" idx="3"/>
            <a:endCxn id="251" idx="1"/>
          </p:cNvCxnSpPr>
          <p:nvPr/>
        </p:nvCxnSpPr>
        <p:spPr>
          <a:xfrm>
            <a:off x="3547567" y="1416283"/>
            <a:ext cx="2031000" cy="1321500"/>
          </a:xfrm>
          <a:prstGeom prst="curvedConnector3">
            <a:avLst>
              <a:gd name="adj1" fmla="val 49998"/>
            </a:avLst>
          </a:prstGeom>
          <a:noFill/>
          <a:ln w="9525" cap="flat" cmpd="sng">
            <a:solidFill>
              <a:schemeClr val="dk2"/>
            </a:solidFill>
            <a:prstDash val="solid"/>
            <a:round/>
            <a:headEnd type="none" w="med" len="med"/>
            <a:tailEnd type="none" w="med" len="med"/>
          </a:ln>
        </p:spPr>
      </p:cxnSp>
      <p:cxnSp>
        <p:nvCxnSpPr>
          <p:cNvPr id="256" name="Google Shape;256;p18"/>
          <p:cNvCxnSpPr>
            <a:stCxn id="251" idx="3"/>
            <a:endCxn id="254" idx="1"/>
          </p:cNvCxnSpPr>
          <p:nvPr/>
        </p:nvCxnSpPr>
        <p:spPr>
          <a:xfrm rot="10800000" flipH="1">
            <a:off x="6822267" y="1100867"/>
            <a:ext cx="2596500" cy="16368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257" name="Google Shape;257;p18"/>
          <p:cNvCxnSpPr>
            <a:stCxn id="251" idx="2"/>
            <a:endCxn id="258" idx="0"/>
          </p:cNvCxnSpPr>
          <p:nvPr/>
        </p:nvCxnSpPr>
        <p:spPr>
          <a:xfrm rot="-5400000" flipH="1">
            <a:off x="6330717" y="3229217"/>
            <a:ext cx="817800" cy="1078500"/>
          </a:xfrm>
          <a:prstGeom prst="curvedConnector3">
            <a:avLst>
              <a:gd name="adj1" fmla="val 50010"/>
            </a:avLst>
          </a:prstGeom>
          <a:noFill/>
          <a:ln w="9525" cap="flat" cmpd="sng">
            <a:solidFill>
              <a:schemeClr val="dk2"/>
            </a:solidFill>
            <a:prstDash val="solid"/>
            <a:round/>
            <a:headEnd type="none" w="med" len="med"/>
            <a:tailEnd type="none" w="med" len="med"/>
          </a:ln>
        </p:spPr>
      </p:cxnSp>
      <p:pic>
        <p:nvPicPr>
          <p:cNvPr id="259" name="Google Shape;259;p18"/>
          <p:cNvPicPr preferRelativeResize="0"/>
          <p:nvPr/>
        </p:nvPicPr>
        <p:blipFill>
          <a:blip r:embed="rId4">
            <a:alphaModFix/>
          </a:blip>
          <a:stretch>
            <a:fillRect/>
          </a:stretch>
        </p:blipFill>
        <p:spPr>
          <a:xfrm>
            <a:off x="9597567" y="1604463"/>
            <a:ext cx="1442934" cy="1442934"/>
          </a:xfrm>
          <a:prstGeom prst="rect">
            <a:avLst/>
          </a:prstGeom>
          <a:noFill/>
          <a:ln>
            <a:noFill/>
          </a:ln>
        </p:spPr>
      </p:pic>
      <p:pic>
        <p:nvPicPr>
          <p:cNvPr id="258" name="Google Shape;258;p18"/>
          <p:cNvPicPr preferRelativeResize="0"/>
          <p:nvPr/>
        </p:nvPicPr>
        <p:blipFill>
          <a:blip r:embed="rId5">
            <a:alphaModFix/>
          </a:blip>
          <a:stretch>
            <a:fillRect/>
          </a:stretch>
        </p:blipFill>
        <p:spPr>
          <a:xfrm>
            <a:off x="6657035" y="4177333"/>
            <a:ext cx="1243800" cy="1243800"/>
          </a:xfrm>
          <a:prstGeom prst="rect">
            <a:avLst/>
          </a:prstGeom>
          <a:noFill/>
          <a:ln>
            <a:noFill/>
          </a:ln>
        </p:spPr>
      </p:pic>
      <p:pic>
        <p:nvPicPr>
          <p:cNvPr id="260" name="Google Shape;260;p18"/>
          <p:cNvPicPr preferRelativeResize="0"/>
          <p:nvPr/>
        </p:nvPicPr>
        <p:blipFill>
          <a:blip r:embed="rId6">
            <a:alphaModFix/>
          </a:blip>
          <a:stretch>
            <a:fillRect/>
          </a:stretch>
        </p:blipFill>
        <p:spPr>
          <a:xfrm>
            <a:off x="905934" y="1917033"/>
            <a:ext cx="3084165" cy="1751136"/>
          </a:xfrm>
          <a:prstGeom prst="rect">
            <a:avLst/>
          </a:prstGeom>
          <a:noFill/>
          <a:ln>
            <a:noFill/>
          </a:ln>
        </p:spPr>
      </p:pic>
      <p:sp>
        <p:nvSpPr>
          <p:cNvPr id="261" name="Google Shape;261;p18"/>
          <p:cNvSpPr txBox="1">
            <a:spLocks noGrp="1"/>
          </p:cNvSpPr>
          <p:nvPr>
            <p:ph type="title"/>
          </p:nvPr>
        </p:nvSpPr>
        <p:spPr>
          <a:xfrm>
            <a:off x="349200" y="130433"/>
            <a:ext cx="7703700" cy="8208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GB">
                <a:solidFill>
                  <a:schemeClr val="accent5"/>
                </a:solidFill>
                <a:latin typeface="Trebuchet MS"/>
                <a:ea typeface="Trebuchet MS"/>
                <a:cs typeface="Trebuchet MS"/>
                <a:sym typeface="Trebuchet MS"/>
              </a:rPr>
              <a:t>Research Use Cases</a:t>
            </a:r>
            <a:endParaRPr>
              <a:solidFill>
                <a:schemeClr val="accent5"/>
              </a:solidFill>
              <a:latin typeface="Trebuchet MS"/>
              <a:ea typeface="Trebuchet MS"/>
              <a:cs typeface="Trebuchet MS"/>
              <a:sym typeface="Trebuchet MS"/>
            </a:endParaRPr>
          </a:p>
        </p:txBody>
      </p:sp>
      <p:sp>
        <p:nvSpPr>
          <p:cNvPr id="262" name="Google Shape;262;p18"/>
          <p:cNvSpPr txBox="1"/>
          <p:nvPr/>
        </p:nvSpPr>
        <p:spPr>
          <a:xfrm>
            <a:off x="9344767" y="3134700"/>
            <a:ext cx="2069100" cy="14160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1900">
                <a:latin typeface="Roboto"/>
                <a:ea typeface="Roboto"/>
                <a:cs typeface="Roboto"/>
                <a:sym typeface="Roboto"/>
              </a:rPr>
              <a:t>e.g. </a:t>
            </a:r>
            <a:endParaRPr sz="1900">
              <a:latin typeface="Roboto"/>
              <a:ea typeface="Roboto"/>
              <a:cs typeface="Roboto"/>
              <a:sym typeface="Roboto"/>
            </a:endParaRPr>
          </a:p>
          <a:p>
            <a:pPr marL="0" lvl="0" indent="0" algn="ctr" rtl="0">
              <a:spcBef>
                <a:spcPts val="0"/>
              </a:spcBef>
              <a:spcAft>
                <a:spcPts val="0"/>
              </a:spcAft>
              <a:buNone/>
            </a:pPr>
            <a:r>
              <a:rPr lang="en-GB" sz="1900">
                <a:latin typeface="Roboto"/>
                <a:ea typeface="Roboto"/>
                <a:cs typeface="Roboto"/>
                <a:sym typeface="Roboto"/>
              </a:rPr>
              <a:t>Covid Collab,</a:t>
            </a:r>
            <a:endParaRPr sz="1900">
              <a:latin typeface="Roboto"/>
              <a:ea typeface="Roboto"/>
              <a:cs typeface="Roboto"/>
              <a:sym typeface="Roboto"/>
            </a:endParaRPr>
          </a:p>
          <a:p>
            <a:pPr marL="0" lvl="0" indent="0" algn="ctr" rtl="0">
              <a:spcBef>
                <a:spcPts val="0"/>
              </a:spcBef>
              <a:spcAft>
                <a:spcPts val="0"/>
              </a:spcAft>
              <a:buNone/>
            </a:pPr>
            <a:r>
              <a:rPr lang="en-GB" sz="1900">
                <a:latin typeface="Roboto"/>
                <a:ea typeface="Roboto"/>
                <a:cs typeface="Roboto"/>
                <a:sym typeface="Roboto"/>
              </a:rPr>
              <a:t>MOVE migrant study</a:t>
            </a:r>
            <a:endParaRPr sz="1900">
              <a:latin typeface="Roboto"/>
              <a:ea typeface="Roboto"/>
              <a:cs typeface="Roboto"/>
              <a:sym typeface="Roboto"/>
            </a:endParaRPr>
          </a:p>
        </p:txBody>
      </p:sp>
      <p:sp>
        <p:nvSpPr>
          <p:cNvPr id="263" name="Google Shape;263;p18"/>
          <p:cNvSpPr txBox="1"/>
          <p:nvPr/>
        </p:nvSpPr>
        <p:spPr>
          <a:xfrm>
            <a:off x="720300" y="3730133"/>
            <a:ext cx="3084000" cy="25860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sz="1900">
                <a:latin typeface="Roboto"/>
                <a:ea typeface="Roboto"/>
                <a:cs typeface="Roboto"/>
                <a:sym typeface="Roboto"/>
              </a:rPr>
              <a:t>e.g. </a:t>
            </a:r>
            <a:endParaRPr sz="1900">
              <a:latin typeface="Roboto"/>
              <a:ea typeface="Roboto"/>
              <a:cs typeface="Roboto"/>
              <a:sym typeface="Roboto"/>
            </a:endParaRPr>
          </a:p>
          <a:p>
            <a:pPr marL="0" lvl="0" indent="0" algn="l" rtl="0">
              <a:spcBef>
                <a:spcPts val="0"/>
              </a:spcBef>
              <a:spcAft>
                <a:spcPts val="0"/>
              </a:spcAft>
              <a:buNone/>
            </a:pPr>
            <a:r>
              <a:rPr lang="en-GB" sz="1900">
                <a:latin typeface="Roboto"/>
                <a:ea typeface="Roboto"/>
                <a:cs typeface="Roboto"/>
                <a:sym typeface="Roboto"/>
              </a:rPr>
              <a:t>RADAR-CNS,</a:t>
            </a:r>
            <a:endParaRPr sz="1900">
              <a:latin typeface="Roboto"/>
              <a:ea typeface="Roboto"/>
              <a:cs typeface="Roboto"/>
              <a:sym typeface="Roboto"/>
            </a:endParaRPr>
          </a:p>
          <a:p>
            <a:pPr marL="0" lvl="0" indent="0" algn="l" rtl="0">
              <a:spcBef>
                <a:spcPts val="0"/>
              </a:spcBef>
              <a:spcAft>
                <a:spcPts val="0"/>
              </a:spcAft>
              <a:buNone/>
            </a:pPr>
            <a:r>
              <a:rPr lang="en-GB" sz="1900">
                <a:latin typeface="Roboto"/>
                <a:ea typeface="Roboto"/>
                <a:cs typeface="Roboto"/>
                <a:sym typeface="Roboto"/>
              </a:rPr>
              <a:t>NSHD (1946 Birth Cohort),</a:t>
            </a:r>
            <a:endParaRPr sz="1900">
              <a:latin typeface="Roboto"/>
              <a:ea typeface="Roboto"/>
              <a:cs typeface="Roboto"/>
              <a:sym typeface="Roboto"/>
            </a:endParaRPr>
          </a:p>
          <a:p>
            <a:pPr marL="0" lvl="0" indent="0" algn="l" rtl="0">
              <a:spcBef>
                <a:spcPts val="0"/>
              </a:spcBef>
              <a:spcAft>
                <a:spcPts val="0"/>
              </a:spcAft>
              <a:buNone/>
            </a:pPr>
            <a:r>
              <a:rPr lang="en-GB" sz="1900">
                <a:latin typeface="Roboto"/>
                <a:ea typeface="Roboto"/>
                <a:cs typeface="Roboto"/>
                <a:sym typeface="Roboto"/>
              </a:rPr>
              <a:t>RADAR-AD,</a:t>
            </a:r>
            <a:endParaRPr sz="1900">
              <a:latin typeface="Roboto"/>
              <a:ea typeface="Roboto"/>
              <a:cs typeface="Roboto"/>
              <a:sym typeface="Roboto"/>
            </a:endParaRPr>
          </a:p>
          <a:p>
            <a:pPr marL="0" lvl="0" indent="0" algn="l" rtl="0">
              <a:spcBef>
                <a:spcPts val="0"/>
              </a:spcBef>
              <a:spcAft>
                <a:spcPts val="0"/>
              </a:spcAft>
              <a:buNone/>
            </a:pPr>
            <a:r>
              <a:rPr lang="en-GB" sz="1900">
                <a:latin typeface="Roboto"/>
                <a:ea typeface="Roboto"/>
                <a:cs typeface="Roboto"/>
                <a:sym typeface="Roboto"/>
              </a:rPr>
              <a:t>ART-CARMA,</a:t>
            </a:r>
            <a:endParaRPr sz="1900">
              <a:latin typeface="Roboto"/>
              <a:ea typeface="Roboto"/>
              <a:cs typeface="Roboto"/>
              <a:sym typeface="Roboto"/>
            </a:endParaRPr>
          </a:p>
          <a:p>
            <a:pPr marL="0" lvl="0" indent="0" algn="l" rtl="0">
              <a:spcBef>
                <a:spcPts val="0"/>
              </a:spcBef>
              <a:spcAft>
                <a:spcPts val="0"/>
              </a:spcAft>
              <a:buNone/>
            </a:pPr>
            <a:r>
              <a:rPr lang="en-GB" sz="1900">
                <a:latin typeface="Roboto"/>
                <a:ea typeface="Roboto"/>
                <a:cs typeface="Roboto"/>
                <a:sym typeface="Roboto"/>
              </a:rPr>
              <a:t>EDIFY,</a:t>
            </a:r>
            <a:endParaRPr sz="1900">
              <a:latin typeface="Roboto"/>
              <a:ea typeface="Roboto"/>
              <a:cs typeface="Roboto"/>
              <a:sym typeface="Roboto"/>
            </a:endParaRPr>
          </a:p>
          <a:p>
            <a:pPr marL="0" lvl="0" indent="0" algn="l" rtl="0">
              <a:spcBef>
                <a:spcPts val="0"/>
              </a:spcBef>
              <a:spcAft>
                <a:spcPts val="0"/>
              </a:spcAft>
              <a:buNone/>
            </a:pPr>
            <a:r>
              <a:rPr lang="en-GB" sz="1900">
                <a:latin typeface="Roboto"/>
                <a:ea typeface="Roboto"/>
                <a:cs typeface="Roboto"/>
                <a:sym typeface="Roboto"/>
              </a:rPr>
              <a:t>RATE-AF,</a:t>
            </a:r>
            <a:endParaRPr sz="1900">
              <a:latin typeface="Roboto"/>
              <a:ea typeface="Roboto"/>
              <a:cs typeface="Roboto"/>
              <a:sym typeface="Roboto"/>
            </a:endParaRPr>
          </a:p>
          <a:p>
            <a:pPr marL="0" lvl="0" indent="0" algn="l" rtl="0">
              <a:spcBef>
                <a:spcPts val="0"/>
              </a:spcBef>
              <a:spcAft>
                <a:spcPts val="0"/>
              </a:spcAft>
              <a:buNone/>
            </a:pPr>
            <a:r>
              <a:rPr lang="en-GB" sz="1900">
                <a:latin typeface="Roboto"/>
                <a:ea typeface="Roboto"/>
                <a:cs typeface="Roboto"/>
                <a:sym typeface="Roboto"/>
              </a:rPr>
              <a:t>RALPMH</a:t>
            </a:r>
            <a:endParaRPr sz="1900">
              <a:latin typeface="Roboto"/>
              <a:ea typeface="Roboto"/>
              <a:cs typeface="Roboto"/>
              <a:sym typeface="Roboto"/>
            </a:endParaRPr>
          </a:p>
        </p:txBody>
      </p:sp>
      <p:sp>
        <p:nvSpPr>
          <p:cNvPr id="264" name="Google Shape;264;p18"/>
          <p:cNvSpPr txBox="1"/>
          <p:nvPr/>
        </p:nvSpPr>
        <p:spPr>
          <a:xfrm>
            <a:off x="5250767" y="5359533"/>
            <a:ext cx="2596500" cy="14160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sz="1900"/>
              <a:t>e.g. CHDR: </a:t>
            </a:r>
            <a:endParaRPr sz="1900"/>
          </a:p>
          <a:p>
            <a:pPr marL="0" lvl="0" indent="0" algn="l" rtl="0">
              <a:spcBef>
                <a:spcPts val="0"/>
              </a:spcBef>
              <a:spcAft>
                <a:spcPts val="0"/>
              </a:spcAft>
              <a:buNone/>
            </a:pPr>
            <a:r>
              <a:rPr lang="en-GB" sz="1900"/>
              <a:t>RATE-AF</a:t>
            </a:r>
            <a:endParaRPr sz="1900"/>
          </a:p>
          <a:p>
            <a:pPr marL="0" lvl="0" indent="0" algn="l" rtl="0">
              <a:spcBef>
                <a:spcPts val="0"/>
              </a:spcBef>
              <a:spcAft>
                <a:spcPts val="0"/>
              </a:spcAft>
              <a:buNone/>
            </a:pPr>
            <a:r>
              <a:rPr lang="en-GB" sz="1900"/>
              <a:t>Pediatric Asthma, </a:t>
            </a:r>
            <a:endParaRPr sz="1900"/>
          </a:p>
          <a:p>
            <a:pPr marL="0" lvl="0" indent="0" algn="l" rtl="0">
              <a:spcBef>
                <a:spcPts val="0"/>
              </a:spcBef>
              <a:spcAft>
                <a:spcPts val="0"/>
              </a:spcAft>
              <a:buNone/>
            </a:pPr>
            <a:r>
              <a:rPr lang="en-GB" sz="1900"/>
              <a:t>Tonsillectomy trials.</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19"/>
          <p:cNvPicPr preferRelativeResize="0"/>
          <p:nvPr/>
        </p:nvPicPr>
        <p:blipFill>
          <a:blip r:embed="rId3">
            <a:alphaModFix/>
          </a:blip>
          <a:stretch>
            <a:fillRect/>
          </a:stretch>
        </p:blipFill>
        <p:spPr>
          <a:xfrm>
            <a:off x="4274700" y="217831"/>
            <a:ext cx="3919467" cy="1363976"/>
          </a:xfrm>
          <a:prstGeom prst="rect">
            <a:avLst/>
          </a:prstGeom>
          <a:noFill/>
          <a:ln>
            <a:noFill/>
          </a:ln>
        </p:spPr>
      </p:pic>
      <p:sp>
        <p:nvSpPr>
          <p:cNvPr id="270" name="Google Shape;270;p19"/>
          <p:cNvSpPr txBox="1"/>
          <p:nvPr/>
        </p:nvSpPr>
        <p:spPr>
          <a:xfrm>
            <a:off x="308967" y="1784567"/>
            <a:ext cx="4346700" cy="4627200"/>
          </a:xfrm>
          <a:prstGeom prst="rect">
            <a:avLst/>
          </a:prstGeom>
          <a:noFill/>
          <a:ln>
            <a:noFill/>
          </a:ln>
        </p:spPr>
        <p:txBody>
          <a:bodyPr spcFirstLastPara="1" wrap="square" lIns="121900" tIns="121900" rIns="121900" bIns="121900" anchor="t" anchorCtr="0">
            <a:noAutofit/>
          </a:bodyPr>
          <a:lstStyle/>
          <a:p>
            <a:pPr marL="609600" lvl="0" indent="-4635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Development of RADAR-base started here</a:t>
            </a:r>
            <a:endParaRPr sz="2500">
              <a:solidFill>
                <a:schemeClr val="dk1"/>
              </a:solidFill>
              <a:latin typeface="Calibri"/>
              <a:ea typeface="Calibri"/>
              <a:cs typeface="Calibri"/>
              <a:sym typeface="Calibri"/>
            </a:endParaRPr>
          </a:p>
          <a:p>
            <a:pPr marL="609600" lvl="0" indent="-4635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3 Disease Study</a:t>
            </a:r>
            <a:endParaRPr sz="2500">
              <a:solidFill>
                <a:schemeClr val="dk1"/>
              </a:solidFill>
              <a:latin typeface="Calibri"/>
              <a:ea typeface="Calibri"/>
              <a:cs typeface="Calibri"/>
              <a:sym typeface="Calibri"/>
            </a:endParaRPr>
          </a:p>
          <a:p>
            <a:pPr marL="1219200" lvl="1" indent="-4635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Epilepsy</a:t>
            </a:r>
            <a:endParaRPr sz="2500">
              <a:solidFill>
                <a:schemeClr val="dk1"/>
              </a:solidFill>
              <a:latin typeface="Calibri"/>
              <a:ea typeface="Calibri"/>
              <a:cs typeface="Calibri"/>
              <a:sym typeface="Calibri"/>
            </a:endParaRPr>
          </a:p>
          <a:p>
            <a:pPr marL="1219200" lvl="1" indent="-4635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Major Depression</a:t>
            </a:r>
            <a:endParaRPr sz="2500">
              <a:solidFill>
                <a:schemeClr val="dk1"/>
              </a:solidFill>
              <a:latin typeface="Calibri"/>
              <a:ea typeface="Calibri"/>
              <a:cs typeface="Calibri"/>
              <a:sym typeface="Calibri"/>
            </a:endParaRPr>
          </a:p>
          <a:p>
            <a:pPr marL="1219200" lvl="1" indent="-4635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Multiple Sclerosis</a:t>
            </a:r>
            <a:endParaRPr sz="2500">
              <a:solidFill>
                <a:schemeClr val="dk1"/>
              </a:solidFill>
              <a:latin typeface="Calibri"/>
              <a:ea typeface="Calibri"/>
              <a:cs typeface="Calibri"/>
              <a:sym typeface="Calibri"/>
            </a:endParaRPr>
          </a:p>
          <a:p>
            <a:pPr marL="609600" lvl="0" indent="-4635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n=1500</a:t>
            </a:r>
            <a:endParaRPr sz="2500">
              <a:solidFill>
                <a:schemeClr val="dk1"/>
              </a:solidFill>
              <a:latin typeface="Calibri"/>
              <a:ea typeface="Calibri"/>
              <a:cs typeface="Calibri"/>
              <a:sym typeface="Calibri"/>
            </a:endParaRPr>
          </a:p>
          <a:p>
            <a:pPr marL="609600" lvl="0" indent="-482600" algn="l" rtl="0">
              <a:spcBef>
                <a:spcPts val="0"/>
              </a:spcBef>
              <a:spcAft>
                <a:spcPts val="0"/>
              </a:spcAft>
              <a:buClr>
                <a:schemeClr val="dk1"/>
              </a:buClr>
              <a:buSzPts val="2800"/>
              <a:buFont typeface="Calibri"/>
              <a:buChar char="●"/>
            </a:pPr>
            <a:r>
              <a:rPr lang="en-GB" sz="2500">
                <a:solidFill>
                  <a:schemeClr val="dk1"/>
                </a:solidFill>
                <a:latin typeface="Calibri"/>
                <a:ea typeface="Calibri"/>
                <a:cs typeface="Calibri"/>
                <a:sym typeface="Calibri"/>
              </a:rPr>
              <a:t>Data Sources: </a:t>
            </a:r>
            <a:r>
              <a:rPr lang="en-GB" sz="2100">
                <a:solidFill>
                  <a:schemeClr val="dk1"/>
                </a:solidFill>
                <a:latin typeface="Calibri"/>
                <a:ea typeface="Calibri"/>
                <a:cs typeface="Calibri"/>
                <a:sym typeface="Calibri"/>
              </a:rPr>
              <a:t>Active App, Passive App, E4, Fitbit, Faros, Biovotion, (and others).</a:t>
            </a:r>
            <a:endParaRPr sz="2100">
              <a:solidFill>
                <a:schemeClr val="dk1"/>
              </a:solidFill>
              <a:latin typeface="Calibri"/>
              <a:ea typeface="Calibri"/>
              <a:cs typeface="Calibri"/>
              <a:sym typeface="Calibri"/>
            </a:endParaRPr>
          </a:p>
        </p:txBody>
      </p:sp>
      <p:pic>
        <p:nvPicPr>
          <p:cNvPr id="271" name="Google Shape;271;p19"/>
          <p:cNvPicPr preferRelativeResize="0"/>
          <p:nvPr/>
        </p:nvPicPr>
        <p:blipFill>
          <a:blip r:embed="rId4">
            <a:alphaModFix/>
          </a:blip>
          <a:stretch>
            <a:fillRect/>
          </a:stretch>
        </p:blipFill>
        <p:spPr>
          <a:xfrm>
            <a:off x="4537433" y="1738600"/>
            <a:ext cx="3671735" cy="1789067"/>
          </a:xfrm>
          <a:prstGeom prst="rect">
            <a:avLst/>
          </a:prstGeom>
          <a:noFill/>
          <a:ln>
            <a:noFill/>
          </a:ln>
          <a:effectLst>
            <a:outerShdw blurRad="57150" dist="19050" dir="5400000" algn="bl" rotWithShape="0">
              <a:srgbClr val="000000">
                <a:alpha val="50000"/>
              </a:srgbClr>
            </a:outerShdw>
          </a:effectLst>
        </p:spPr>
      </p:pic>
      <p:pic>
        <p:nvPicPr>
          <p:cNvPr id="272" name="Google Shape;272;p19"/>
          <p:cNvPicPr preferRelativeResize="0"/>
          <p:nvPr/>
        </p:nvPicPr>
        <p:blipFill>
          <a:blip r:embed="rId5">
            <a:alphaModFix/>
          </a:blip>
          <a:stretch>
            <a:fillRect/>
          </a:stretch>
        </p:blipFill>
        <p:spPr>
          <a:xfrm>
            <a:off x="8491750" y="880483"/>
            <a:ext cx="3502535" cy="2594833"/>
          </a:xfrm>
          <a:prstGeom prst="rect">
            <a:avLst/>
          </a:prstGeom>
          <a:noFill/>
          <a:ln>
            <a:noFill/>
          </a:ln>
          <a:effectLst>
            <a:outerShdw blurRad="57150" dist="19050" dir="5400000" algn="bl" rotWithShape="0">
              <a:srgbClr val="000000">
                <a:alpha val="50000"/>
              </a:srgbClr>
            </a:outerShdw>
          </a:effectLst>
        </p:spPr>
      </p:pic>
      <p:pic>
        <p:nvPicPr>
          <p:cNvPr id="273" name="Google Shape;273;p19"/>
          <p:cNvPicPr preferRelativeResize="0"/>
          <p:nvPr/>
        </p:nvPicPr>
        <p:blipFill>
          <a:blip r:embed="rId6">
            <a:alphaModFix/>
          </a:blip>
          <a:stretch>
            <a:fillRect/>
          </a:stretch>
        </p:blipFill>
        <p:spPr>
          <a:xfrm>
            <a:off x="7431767" y="3684464"/>
            <a:ext cx="2789434" cy="1505366"/>
          </a:xfrm>
          <a:prstGeom prst="rect">
            <a:avLst/>
          </a:prstGeom>
          <a:noFill/>
          <a:ln>
            <a:noFill/>
          </a:ln>
          <a:effectLst>
            <a:outerShdw blurRad="57150" dist="19050" dir="5400000" algn="bl" rotWithShape="0">
              <a:srgbClr val="000000">
                <a:alpha val="50000"/>
              </a:srgbClr>
            </a:outerShdw>
          </a:effectLst>
        </p:spPr>
      </p:pic>
      <p:pic>
        <p:nvPicPr>
          <p:cNvPr id="274" name="Google Shape;274;p19"/>
          <p:cNvPicPr preferRelativeResize="0"/>
          <p:nvPr/>
        </p:nvPicPr>
        <p:blipFill>
          <a:blip r:embed="rId7">
            <a:alphaModFix/>
          </a:blip>
          <a:stretch>
            <a:fillRect/>
          </a:stretch>
        </p:blipFill>
        <p:spPr>
          <a:xfrm>
            <a:off x="8412367" y="5339023"/>
            <a:ext cx="3393433" cy="1414766"/>
          </a:xfrm>
          <a:prstGeom prst="rect">
            <a:avLst/>
          </a:prstGeom>
          <a:noFill/>
          <a:ln>
            <a:noFill/>
          </a:ln>
          <a:effectLst>
            <a:outerShdw blurRad="57150" dist="19050" dir="5400000" algn="bl" rotWithShape="0">
              <a:srgbClr val="000000">
                <a:alpha val="50000"/>
              </a:srgbClr>
            </a:outerShdw>
          </a:effectLst>
        </p:spPr>
      </p:pic>
      <p:pic>
        <p:nvPicPr>
          <p:cNvPr id="275" name="Google Shape;275;p19"/>
          <p:cNvPicPr preferRelativeResize="0"/>
          <p:nvPr/>
        </p:nvPicPr>
        <p:blipFill>
          <a:blip r:embed="rId8">
            <a:alphaModFix/>
          </a:blip>
          <a:stretch>
            <a:fillRect/>
          </a:stretch>
        </p:blipFill>
        <p:spPr>
          <a:xfrm>
            <a:off x="4351000" y="4739633"/>
            <a:ext cx="2966967" cy="18406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0"/>
          <p:cNvSpPr txBox="1"/>
          <p:nvPr/>
        </p:nvSpPr>
        <p:spPr>
          <a:xfrm>
            <a:off x="285036" y="191167"/>
            <a:ext cx="9735600" cy="5532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2100"/>
              </a:spcAft>
              <a:buNone/>
            </a:pPr>
            <a:r>
              <a:rPr lang="en-GB" sz="2800">
                <a:solidFill>
                  <a:srgbClr val="27278B"/>
                </a:solidFill>
                <a:latin typeface="Trebuchet MS"/>
                <a:ea typeface="Trebuchet MS"/>
                <a:cs typeface="Trebuchet MS"/>
                <a:sym typeface="Trebuchet MS"/>
              </a:rPr>
              <a:t>COVID-Collab: Wearables Citizen Science Project</a:t>
            </a:r>
            <a:endParaRPr sz="2700" b="1">
              <a:solidFill>
                <a:srgbClr val="27278B"/>
              </a:solidFill>
              <a:latin typeface="Trebuchet MS"/>
              <a:ea typeface="Trebuchet MS"/>
              <a:cs typeface="Trebuchet MS"/>
              <a:sym typeface="Trebuchet MS"/>
            </a:endParaRPr>
          </a:p>
        </p:txBody>
      </p:sp>
      <p:sp>
        <p:nvSpPr>
          <p:cNvPr id="281" name="Google Shape;281;p20"/>
          <p:cNvSpPr txBox="1"/>
          <p:nvPr/>
        </p:nvSpPr>
        <p:spPr>
          <a:xfrm>
            <a:off x="1036000" y="3883700"/>
            <a:ext cx="3015300" cy="2262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1900">
                <a:solidFill>
                  <a:srgbClr val="595959"/>
                </a:solidFill>
              </a:rPr>
              <a:t>Prospective Data</a:t>
            </a:r>
            <a:endParaRPr sz="1900">
              <a:solidFill>
                <a:srgbClr val="595959"/>
              </a:solidFill>
            </a:endParaRPr>
          </a:p>
          <a:p>
            <a:pPr marL="0" lvl="0" indent="0" algn="ctr" rtl="0">
              <a:spcBef>
                <a:spcPts val="2100"/>
              </a:spcBef>
              <a:spcAft>
                <a:spcPts val="0"/>
              </a:spcAft>
              <a:buNone/>
            </a:pPr>
            <a:r>
              <a:rPr lang="en-GB" sz="1300">
                <a:solidFill>
                  <a:srgbClr val="595959"/>
                </a:solidFill>
              </a:rPr>
              <a:t>Participants sign up </a:t>
            </a:r>
            <a:r>
              <a:rPr lang="en-GB" sz="1300" b="1">
                <a:solidFill>
                  <a:srgbClr val="595959"/>
                </a:solidFill>
              </a:rPr>
              <a:t>before</a:t>
            </a:r>
            <a:r>
              <a:rPr lang="en-GB" sz="1300">
                <a:solidFill>
                  <a:srgbClr val="595959"/>
                </a:solidFill>
              </a:rPr>
              <a:t> they are infected with COVID-19</a:t>
            </a:r>
            <a:endParaRPr sz="1300">
              <a:solidFill>
                <a:srgbClr val="595959"/>
              </a:solidFill>
            </a:endParaRPr>
          </a:p>
          <a:p>
            <a:pPr marL="0" lvl="0" indent="0" algn="ctr" rtl="0">
              <a:spcBef>
                <a:spcPts val="2100"/>
              </a:spcBef>
              <a:spcAft>
                <a:spcPts val="0"/>
              </a:spcAft>
              <a:buNone/>
            </a:pPr>
            <a:endParaRPr sz="1600">
              <a:solidFill>
                <a:srgbClr val="595959"/>
              </a:solidFill>
            </a:endParaRPr>
          </a:p>
          <a:p>
            <a:pPr marL="0" lvl="0" indent="0" algn="ctr" rtl="0">
              <a:spcBef>
                <a:spcPts val="2100"/>
              </a:spcBef>
              <a:spcAft>
                <a:spcPts val="2100"/>
              </a:spcAft>
              <a:buNone/>
            </a:pPr>
            <a:r>
              <a:rPr lang="en-GB" sz="1600">
                <a:solidFill>
                  <a:srgbClr val="595959"/>
                </a:solidFill>
              </a:rPr>
              <a:t>n=877 cases</a:t>
            </a:r>
            <a:endParaRPr sz="1600">
              <a:solidFill>
                <a:srgbClr val="595959"/>
              </a:solidFill>
            </a:endParaRPr>
          </a:p>
        </p:txBody>
      </p:sp>
      <p:sp>
        <p:nvSpPr>
          <p:cNvPr id="282" name="Google Shape;282;p20"/>
          <p:cNvSpPr txBox="1"/>
          <p:nvPr/>
        </p:nvSpPr>
        <p:spPr>
          <a:xfrm>
            <a:off x="6819533" y="3821967"/>
            <a:ext cx="5221500" cy="16557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1900">
                <a:solidFill>
                  <a:srgbClr val="595959"/>
                </a:solidFill>
              </a:rPr>
              <a:t>Retrospective Data</a:t>
            </a:r>
            <a:endParaRPr sz="1900">
              <a:solidFill>
                <a:srgbClr val="595959"/>
              </a:solidFill>
            </a:endParaRPr>
          </a:p>
          <a:p>
            <a:pPr marL="0" lvl="0" indent="0" algn="ctr" rtl="0">
              <a:spcBef>
                <a:spcPts val="2100"/>
              </a:spcBef>
              <a:spcAft>
                <a:spcPts val="0"/>
              </a:spcAft>
              <a:buNone/>
            </a:pPr>
            <a:r>
              <a:rPr lang="en-GB" sz="1300">
                <a:solidFill>
                  <a:srgbClr val="595959"/>
                </a:solidFill>
              </a:rPr>
              <a:t>Participants sign up </a:t>
            </a:r>
            <a:r>
              <a:rPr lang="en-GB" sz="1300" b="1">
                <a:solidFill>
                  <a:srgbClr val="595959"/>
                </a:solidFill>
              </a:rPr>
              <a:t>after</a:t>
            </a:r>
            <a:r>
              <a:rPr lang="en-GB" sz="1300">
                <a:solidFill>
                  <a:srgbClr val="595959"/>
                </a:solidFill>
              </a:rPr>
              <a:t> they are infected with COVID-19</a:t>
            </a:r>
            <a:endParaRPr sz="1300">
              <a:solidFill>
                <a:srgbClr val="595959"/>
              </a:solidFill>
            </a:endParaRPr>
          </a:p>
          <a:p>
            <a:pPr marL="0" lvl="0" indent="0" algn="ctr" rtl="0">
              <a:spcBef>
                <a:spcPts val="2100"/>
              </a:spcBef>
              <a:spcAft>
                <a:spcPts val="0"/>
              </a:spcAft>
              <a:buNone/>
            </a:pPr>
            <a:r>
              <a:rPr lang="en-GB" sz="1300">
                <a:solidFill>
                  <a:srgbClr val="595959"/>
                </a:solidFill>
              </a:rPr>
              <a:t>Because historic data is available, if participants wore the device during illness then wearable data is still collectable.</a:t>
            </a:r>
            <a:endParaRPr sz="1300">
              <a:solidFill>
                <a:srgbClr val="595959"/>
              </a:solidFill>
            </a:endParaRPr>
          </a:p>
          <a:p>
            <a:pPr marL="0" lvl="0" indent="0" algn="ctr" rtl="0">
              <a:spcBef>
                <a:spcPts val="2100"/>
              </a:spcBef>
              <a:spcAft>
                <a:spcPts val="0"/>
              </a:spcAft>
              <a:buNone/>
            </a:pPr>
            <a:r>
              <a:rPr lang="en-GB" sz="1500">
                <a:solidFill>
                  <a:srgbClr val="595959"/>
                </a:solidFill>
              </a:rPr>
              <a:t>n=1041* cases </a:t>
            </a:r>
            <a:endParaRPr sz="1500">
              <a:solidFill>
                <a:srgbClr val="595959"/>
              </a:solidFill>
            </a:endParaRPr>
          </a:p>
          <a:p>
            <a:pPr marL="0" lvl="0" indent="0" algn="ctr" rtl="0">
              <a:spcBef>
                <a:spcPts val="2100"/>
              </a:spcBef>
              <a:spcAft>
                <a:spcPts val="2100"/>
              </a:spcAft>
              <a:buNone/>
            </a:pPr>
            <a:r>
              <a:rPr lang="en-GB" sz="1200" i="1">
                <a:solidFill>
                  <a:srgbClr val="595959"/>
                </a:solidFill>
              </a:rPr>
              <a:t>*(n~500 of these are within a few days from diagnosis)</a:t>
            </a:r>
            <a:endParaRPr sz="1200" i="1">
              <a:solidFill>
                <a:srgbClr val="595959"/>
              </a:solidFill>
            </a:endParaRPr>
          </a:p>
        </p:txBody>
      </p:sp>
      <p:pic>
        <p:nvPicPr>
          <p:cNvPr id="283" name="Google Shape;283;p20"/>
          <p:cNvPicPr preferRelativeResize="0"/>
          <p:nvPr/>
        </p:nvPicPr>
        <p:blipFill>
          <a:blip r:embed="rId3">
            <a:alphaModFix/>
          </a:blip>
          <a:stretch>
            <a:fillRect/>
          </a:stretch>
        </p:blipFill>
        <p:spPr>
          <a:xfrm>
            <a:off x="415601" y="1103744"/>
            <a:ext cx="3919512" cy="2677423"/>
          </a:xfrm>
          <a:prstGeom prst="rect">
            <a:avLst/>
          </a:prstGeom>
          <a:noFill/>
          <a:ln>
            <a:noFill/>
          </a:ln>
        </p:spPr>
      </p:pic>
      <p:pic>
        <p:nvPicPr>
          <p:cNvPr id="284" name="Google Shape;284;p20"/>
          <p:cNvPicPr preferRelativeResize="0"/>
          <p:nvPr/>
        </p:nvPicPr>
        <p:blipFill>
          <a:blip r:embed="rId4">
            <a:alphaModFix/>
          </a:blip>
          <a:stretch>
            <a:fillRect/>
          </a:stretch>
        </p:blipFill>
        <p:spPr>
          <a:xfrm>
            <a:off x="7374616" y="1002133"/>
            <a:ext cx="3750685" cy="2562076"/>
          </a:xfrm>
          <a:prstGeom prst="rect">
            <a:avLst/>
          </a:prstGeom>
          <a:noFill/>
          <a:ln>
            <a:noFill/>
          </a:ln>
        </p:spPr>
      </p:pic>
      <p:sp>
        <p:nvSpPr>
          <p:cNvPr id="285" name="Google Shape;285;p20"/>
          <p:cNvSpPr txBox="1"/>
          <p:nvPr/>
        </p:nvSpPr>
        <p:spPr>
          <a:xfrm>
            <a:off x="3669400" y="3781175"/>
            <a:ext cx="4067100" cy="525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2000" u="sng">
                <a:solidFill>
                  <a:srgbClr val="0097A8"/>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https://covid-collab.org</a:t>
            </a:r>
            <a:endParaRPr sz="2000">
              <a:solidFill>
                <a:srgbClr val="0097A8"/>
              </a:solidFill>
              <a:latin typeface="Calibri"/>
              <a:ea typeface="Calibri"/>
              <a:cs typeface="Calibri"/>
              <a:sym typeface="Calibri"/>
            </a:endParaRPr>
          </a:p>
        </p:txBody>
      </p:sp>
      <p:pic>
        <p:nvPicPr>
          <p:cNvPr id="286" name="Google Shape;286;p20"/>
          <p:cNvPicPr preferRelativeResize="0"/>
          <p:nvPr/>
        </p:nvPicPr>
        <p:blipFill>
          <a:blip r:embed="rId6">
            <a:alphaModFix/>
          </a:blip>
          <a:stretch>
            <a:fillRect/>
          </a:stretch>
        </p:blipFill>
        <p:spPr>
          <a:xfrm>
            <a:off x="5013134" y="2033667"/>
            <a:ext cx="1454833" cy="1703767"/>
          </a:xfrm>
          <a:prstGeom prst="rect">
            <a:avLst/>
          </a:prstGeom>
          <a:noFill/>
          <a:ln>
            <a:noFill/>
          </a:ln>
        </p:spPr>
      </p:pic>
      <p:sp>
        <p:nvSpPr>
          <p:cNvPr id="287" name="Google Shape;287;p20"/>
          <p:cNvSpPr txBox="1"/>
          <p:nvPr/>
        </p:nvSpPr>
        <p:spPr>
          <a:xfrm>
            <a:off x="4809375" y="4633550"/>
            <a:ext cx="1591500" cy="67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b="1"/>
              <a:t>Total recruited</a:t>
            </a:r>
            <a:endParaRPr sz="1700" b="1"/>
          </a:p>
          <a:p>
            <a:pPr marL="0" lvl="0" indent="0" algn="ctr" rtl="0">
              <a:spcBef>
                <a:spcPts val="0"/>
              </a:spcBef>
              <a:spcAft>
                <a:spcPts val="0"/>
              </a:spcAft>
              <a:buNone/>
            </a:pPr>
            <a:r>
              <a:rPr lang="en-GB" sz="1700" b="1"/>
              <a:t>22k</a:t>
            </a:r>
            <a:endParaRPr sz="17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1"/>
          <p:cNvPicPr preferRelativeResize="0"/>
          <p:nvPr/>
        </p:nvPicPr>
        <p:blipFill>
          <a:blip r:embed="rId3">
            <a:alphaModFix/>
          </a:blip>
          <a:stretch>
            <a:fillRect/>
          </a:stretch>
        </p:blipFill>
        <p:spPr>
          <a:xfrm>
            <a:off x="8279700" y="1153250"/>
            <a:ext cx="3510474" cy="2834201"/>
          </a:xfrm>
          <a:prstGeom prst="rect">
            <a:avLst/>
          </a:prstGeom>
          <a:noFill/>
          <a:ln>
            <a:noFill/>
          </a:ln>
        </p:spPr>
      </p:pic>
      <p:pic>
        <p:nvPicPr>
          <p:cNvPr id="293" name="Google Shape;293;p21"/>
          <p:cNvPicPr preferRelativeResize="0"/>
          <p:nvPr/>
        </p:nvPicPr>
        <p:blipFill>
          <a:blip r:embed="rId4">
            <a:alphaModFix/>
          </a:blip>
          <a:stretch>
            <a:fillRect/>
          </a:stretch>
        </p:blipFill>
        <p:spPr>
          <a:xfrm>
            <a:off x="8417050" y="4082825"/>
            <a:ext cx="3373126" cy="2036425"/>
          </a:xfrm>
          <a:prstGeom prst="rect">
            <a:avLst/>
          </a:prstGeom>
          <a:noFill/>
          <a:ln>
            <a:noFill/>
          </a:ln>
          <a:effectLst>
            <a:outerShdw blurRad="57150" dist="19050" dir="5400000" algn="bl" rotWithShape="0">
              <a:srgbClr val="000000">
                <a:alpha val="50000"/>
              </a:srgbClr>
            </a:outerShdw>
          </a:effectLst>
        </p:spPr>
      </p:pic>
      <p:pic>
        <p:nvPicPr>
          <p:cNvPr id="294" name="Google Shape;294;p21"/>
          <p:cNvPicPr preferRelativeResize="0"/>
          <p:nvPr/>
        </p:nvPicPr>
        <p:blipFill>
          <a:blip r:embed="rId5">
            <a:alphaModFix/>
          </a:blip>
          <a:stretch>
            <a:fillRect/>
          </a:stretch>
        </p:blipFill>
        <p:spPr>
          <a:xfrm>
            <a:off x="238075" y="4632808"/>
            <a:ext cx="3313567" cy="1557100"/>
          </a:xfrm>
          <a:prstGeom prst="rect">
            <a:avLst/>
          </a:prstGeom>
          <a:noFill/>
          <a:ln>
            <a:noFill/>
          </a:ln>
          <a:effectLst>
            <a:outerShdw blurRad="57150" dist="19050" dir="5400000" algn="bl" rotWithShape="0">
              <a:srgbClr val="000000">
                <a:alpha val="50000"/>
              </a:srgbClr>
            </a:outerShdw>
          </a:effectLst>
        </p:spPr>
      </p:pic>
      <p:pic>
        <p:nvPicPr>
          <p:cNvPr id="295" name="Google Shape;295;p21"/>
          <p:cNvPicPr preferRelativeResize="0"/>
          <p:nvPr/>
        </p:nvPicPr>
        <p:blipFill>
          <a:blip r:embed="rId6">
            <a:alphaModFix/>
          </a:blip>
          <a:stretch>
            <a:fillRect/>
          </a:stretch>
        </p:blipFill>
        <p:spPr>
          <a:xfrm>
            <a:off x="293225" y="1045750"/>
            <a:ext cx="3066324" cy="3437550"/>
          </a:xfrm>
          <a:prstGeom prst="rect">
            <a:avLst/>
          </a:prstGeom>
          <a:noFill/>
          <a:ln>
            <a:noFill/>
          </a:ln>
        </p:spPr>
      </p:pic>
      <p:sp>
        <p:nvSpPr>
          <p:cNvPr id="296" name="Google Shape;296;p21"/>
          <p:cNvSpPr txBox="1"/>
          <p:nvPr/>
        </p:nvSpPr>
        <p:spPr>
          <a:xfrm>
            <a:off x="188333" y="160367"/>
            <a:ext cx="7215300" cy="960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2800">
                <a:solidFill>
                  <a:schemeClr val="dk1"/>
                </a:solidFill>
                <a:latin typeface="Calibri"/>
                <a:ea typeface="Calibri"/>
                <a:cs typeface="Calibri"/>
                <a:sym typeface="Calibri"/>
              </a:rPr>
              <a:t>COVID-19 NPIs effects were clearly observable</a:t>
            </a:r>
            <a:endParaRPr sz="2800">
              <a:solidFill>
                <a:schemeClr val="dk1"/>
              </a:solidFill>
              <a:latin typeface="Calibri"/>
              <a:ea typeface="Calibri"/>
              <a:cs typeface="Calibri"/>
              <a:sym typeface="Calibri"/>
            </a:endParaRPr>
          </a:p>
        </p:txBody>
      </p:sp>
      <p:pic>
        <p:nvPicPr>
          <p:cNvPr id="297" name="Google Shape;297;p21"/>
          <p:cNvPicPr preferRelativeResize="0"/>
          <p:nvPr/>
        </p:nvPicPr>
        <p:blipFill>
          <a:blip r:embed="rId7">
            <a:alphaModFix/>
          </a:blip>
          <a:stretch>
            <a:fillRect/>
          </a:stretch>
        </p:blipFill>
        <p:spPr>
          <a:xfrm>
            <a:off x="4237450" y="779100"/>
            <a:ext cx="3587902" cy="4237594"/>
          </a:xfrm>
          <a:prstGeom prst="rect">
            <a:avLst/>
          </a:prstGeom>
          <a:noFill/>
          <a:ln>
            <a:noFill/>
          </a:ln>
        </p:spPr>
      </p:pic>
      <p:pic>
        <p:nvPicPr>
          <p:cNvPr id="298" name="Google Shape;298;p21"/>
          <p:cNvPicPr preferRelativeResize="0"/>
          <p:nvPr/>
        </p:nvPicPr>
        <p:blipFill>
          <a:blip r:embed="rId8">
            <a:alphaModFix/>
          </a:blip>
          <a:stretch>
            <a:fillRect/>
          </a:stretch>
        </p:blipFill>
        <p:spPr>
          <a:xfrm>
            <a:off x="3723049" y="5058675"/>
            <a:ext cx="4346700" cy="1658175"/>
          </a:xfrm>
          <a:prstGeom prst="rect">
            <a:avLst/>
          </a:prstGeom>
          <a:noFill/>
          <a:ln>
            <a:noFill/>
          </a:ln>
        </p:spPr>
      </p:pic>
      <p:pic>
        <p:nvPicPr>
          <p:cNvPr id="299" name="Google Shape;299;p21"/>
          <p:cNvPicPr preferRelativeResize="0"/>
          <p:nvPr/>
        </p:nvPicPr>
        <p:blipFill>
          <a:blip r:embed="rId9">
            <a:alphaModFix/>
          </a:blip>
          <a:stretch>
            <a:fillRect/>
          </a:stretch>
        </p:blipFill>
        <p:spPr>
          <a:xfrm>
            <a:off x="3590950" y="726650"/>
            <a:ext cx="720000" cy="96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2"/>
          <p:cNvSpPr txBox="1"/>
          <p:nvPr/>
        </p:nvSpPr>
        <p:spPr>
          <a:xfrm>
            <a:off x="216125" y="82225"/>
            <a:ext cx="11305200" cy="789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2800">
                <a:solidFill>
                  <a:srgbClr val="2D1C5D"/>
                </a:solidFill>
                <a:latin typeface="Trebuchet MS"/>
                <a:ea typeface="Trebuchet MS"/>
                <a:cs typeface="Trebuchet MS"/>
                <a:sym typeface="Trebuchet MS"/>
              </a:rPr>
              <a:t>RATE-AF (RADAR-base at the heart of a cardiology trial)</a:t>
            </a:r>
            <a:endParaRPr sz="2800">
              <a:solidFill>
                <a:srgbClr val="2D1C5D"/>
              </a:solidFill>
              <a:latin typeface="Trebuchet MS"/>
              <a:ea typeface="Trebuchet MS"/>
              <a:cs typeface="Trebuchet MS"/>
              <a:sym typeface="Trebuchet MS"/>
            </a:endParaRPr>
          </a:p>
          <a:p>
            <a:pPr marL="0" lvl="0" indent="0" algn="l" rtl="0">
              <a:spcBef>
                <a:spcPts val="0"/>
              </a:spcBef>
              <a:spcAft>
                <a:spcPts val="0"/>
              </a:spcAft>
              <a:buNone/>
            </a:pPr>
            <a:endParaRPr sz="2800">
              <a:solidFill>
                <a:srgbClr val="88C986"/>
              </a:solidFill>
              <a:latin typeface="Trebuchet MS"/>
              <a:ea typeface="Trebuchet MS"/>
              <a:cs typeface="Trebuchet MS"/>
              <a:sym typeface="Trebuchet MS"/>
            </a:endParaRPr>
          </a:p>
          <a:p>
            <a:pPr marL="0" lvl="0" indent="0" algn="l" rtl="0">
              <a:spcBef>
                <a:spcPts val="0"/>
              </a:spcBef>
              <a:spcAft>
                <a:spcPts val="0"/>
              </a:spcAft>
              <a:buNone/>
            </a:pPr>
            <a:endParaRPr sz="2800">
              <a:solidFill>
                <a:srgbClr val="88C986"/>
              </a:solidFill>
              <a:latin typeface="Trebuchet MS"/>
              <a:ea typeface="Trebuchet MS"/>
              <a:cs typeface="Trebuchet MS"/>
              <a:sym typeface="Trebuchet MS"/>
            </a:endParaRPr>
          </a:p>
        </p:txBody>
      </p:sp>
      <p:sp>
        <p:nvSpPr>
          <p:cNvPr id="305" name="Google Shape;305;p22"/>
          <p:cNvSpPr txBox="1"/>
          <p:nvPr/>
        </p:nvSpPr>
        <p:spPr>
          <a:xfrm>
            <a:off x="3813028" y="2570225"/>
            <a:ext cx="4041600" cy="26427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500"/>
              <a:buFont typeface="Arial"/>
              <a:buNone/>
            </a:pPr>
            <a:r>
              <a:rPr lang="en-GB" sz="1500" b="1" i="0" u="none" strike="noStrike" cap="none">
                <a:solidFill>
                  <a:srgbClr val="2D1C5D"/>
                </a:solidFill>
                <a:latin typeface="Century Gothic"/>
                <a:ea typeface="Century Gothic"/>
                <a:cs typeface="Century Gothic"/>
                <a:sym typeface="Century Gothic"/>
              </a:rPr>
              <a:t>Research areas</a:t>
            </a:r>
            <a:endParaRPr sz="1500" b="1" i="0" u="none" strike="noStrike" cap="none">
              <a:solidFill>
                <a:srgbClr val="2D1C5D"/>
              </a:solidFill>
              <a:latin typeface="Century Gothic"/>
              <a:ea typeface="Century Gothic"/>
              <a:cs typeface="Century Gothic"/>
              <a:sym typeface="Century Gothic"/>
            </a:endParaRPr>
          </a:p>
          <a:p>
            <a:pPr marL="0" marR="0" lvl="0" indent="0" algn="just" rtl="0">
              <a:lnSpc>
                <a:spcPct val="115000"/>
              </a:lnSpc>
              <a:spcBef>
                <a:spcPts val="1100"/>
              </a:spcBef>
              <a:spcAft>
                <a:spcPts val="0"/>
              </a:spcAft>
              <a:buClr>
                <a:srgbClr val="000000"/>
              </a:buClr>
              <a:buSzPts val="1500"/>
              <a:buFont typeface="Arial"/>
              <a:buNone/>
            </a:pPr>
            <a:r>
              <a:rPr lang="en-GB" sz="1500" b="0" i="0" u="none" strike="noStrike" cap="none">
                <a:solidFill>
                  <a:srgbClr val="2D1C5D"/>
                </a:solidFill>
                <a:latin typeface="Century Gothic"/>
                <a:ea typeface="Century Gothic"/>
                <a:cs typeface="Century Gothic"/>
                <a:sym typeface="Century Gothic"/>
              </a:rPr>
              <a:t>Cardiology - atrial fibrillation </a:t>
            </a:r>
            <a:endParaRPr sz="1500" b="0" i="0" u="none" strike="noStrike" cap="none">
              <a:solidFill>
                <a:srgbClr val="2D1C5D"/>
              </a:solidFill>
              <a:latin typeface="Century Gothic"/>
              <a:ea typeface="Century Gothic"/>
              <a:cs typeface="Century Gothic"/>
              <a:sym typeface="Century Gothic"/>
            </a:endParaRPr>
          </a:p>
          <a:p>
            <a:pPr marL="0" marR="0" lvl="0" indent="0" algn="just" rtl="0">
              <a:lnSpc>
                <a:spcPct val="115000"/>
              </a:lnSpc>
              <a:spcBef>
                <a:spcPts val="1100"/>
              </a:spcBef>
              <a:spcAft>
                <a:spcPts val="0"/>
              </a:spcAft>
              <a:buClr>
                <a:srgbClr val="000000"/>
              </a:buClr>
              <a:buSzPts val="1500"/>
              <a:buFont typeface="Arial"/>
              <a:buNone/>
            </a:pPr>
            <a:r>
              <a:rPr lang="en-GB" sz="1500" b="1" i="0" u="none" strike="noStrike" cap="none">
                <a:solidFill>
                  <a:srgbClr val="2D1C5D"/>
                </a:solidFill>
                <a:latin typeface="Century Gothic"/>
                <a:ea typeface="Century Gothic"/>
                <a:cs typeface="Century Gothic"/>
                <a:sym typeface="Century Gothic"/>
              </a:rPr>
              <a:t>User group</a:t>
            </a:r>
            <a:endParaRPr sz="1500" b="1" i="0" u="none" strike="noStrike" cap="none">
              <a:solidFill>
                <a:srgbClr val="2D1C5D"/>
              </a:solidFill>
              <a:latin typeface="Century Gothic"/>
              <a:ea typeface="Century Gothic"/>
              <a:cs typeface="Century Gothic"/>
              <a:sym typeface="Century Gothic"/>
            </a:endParaRPr>
          </a:p>
          <a:p>
            <a:pPr marL="457200" marR="0" lvl="0" indent="-266700" algn="just" rtl="0">
              <a:lnSpc>
                <a:spcPct val="115000"/>
              </a:lnSpc>
              <a:spcBef>
                <a:spcPts val="1100"/>
              </a:spcBef>
              <a:spcAft>
                <a:spcPts val="0"/>
              </a:spcAft>
              <a:buClr>
                <a:srgbClr val="2D1C5D"/>
              </a:buClr>
              <a:buSzPts val="800"/>
              <a:buFont typeface="Century Gothic"/>
              <a:buChar char="●"/>
            </a:pPr>
            <a:r>
              <a:rPr lang="en-GB" sz="1500" b="0" i="0" u="none" strike="noStrike" cap="none">
                <a:solidFill>
                  <a:srgbClr val="2D1C5D"/>
                </a:solidFill>
                <a:latin typeface="Century Gothic"/>
                <a:ea typeface="Century Gothic"/>
                <a:cs typeface="Century Gothic"/>
                <a:sym typeface="Century Gothic"/>
              </a:rPr>
              <a:t>Elderly (average age ~ 65 years)</a:t>
            </a:r>
            <a:endParaRPr sz="1500" b="0" i="0" u="none" strike="noStrike" cap="none">
              <a:solidFill>
                <a:srgbClr val="2D1C5D"/>
              </a:solidFill>
              <a:latin typeface="Century Gothic"/>
              <a:ea typeface="Century Gothic"/>
              <a:cs typeface="Century Gothic"/>
              <a:sym typeface="Century Gothic"/>
            </a:endParaRPr>
          </a:p>
          <a:p>
            <a:pPr marL="457200" marR="0" lvl="0" indent="-266700" algn="just" rtl="0">
              <a:lnSpc>
                <a:spcPct val="115000"/>
              </a:lnSpc>
              <a:spcBef>
                <a:spcPts val="1100"/>
              </a:spcBef>
              <a:spcAft>
                <a:spcPts val="0"/>
              </a:spcAft>
              <a:buClr>
                <a:srgbClr val="2D1C5D"/>
              </a:buClr>
              <a:buSzPts val="800"/>
              <a:buFont typeface="Century Gothic"/>
              <a:buChar char="●"/>
            </a:pPr>
            <a:r>
              <a:rPr lang="en-GB" sz="1500">
                <a:solidFill>
                  <a:srgbClr val="2D1C5D"/>
                </a:solidFill>
                <a:latin typeface="Century Gothic"/>
                <a:ea typeface="Century Gothic"/>
                <a:cs typeface="Century Gothic"/>
                <a:sym typeface="Century Gothic"/>
              </a:rPr>
              <a:t>n=</a:t>
            </a:r>
            <a:r>
              <a:rPr lang="en-GB" sz="1500" b="0" i="0" u="none" strike="noStrike" cap="none">
                <a:solidFill>
                  <a:srgbClr val="2D1C5D"/>
                </a:solidFill>
                <a:latin typeface="Century Gothic"/>
                <a:ea typeface="Century Gothic"/>
                <a:cs typeface="Century Gothic"/>
                <a:sym typeface="Century Gothic"/>
              </a:rPr>
              <a:t>50 patients for follow</a:t>
            </a:r>
            <a:r>
              <a:rPr lang="en-GB" sz="1500">
                <a:solidFill>
                  <a:srgbClr val="2D1C5D"/>
                </a:solidFill>
                <a:latin typeface="Century Gothic"/>
                <a:ea typeface="Century Gothic"/>
                <a:cs typeface="Century Gothic"/>
                <a:sym typeface="Century Gothic"/>
              </a:rPr>
              <a:t>-</a:t>
            </a:r>
            <a:r>
              <a:rPr lang="en-GB" sz="1500" b="0" i="0" u="none" strike="noStrike" cap="none">
                <a:solidFill>
                  <a:srgbClr val="2D1C5D"/>
                </a:solidFill>
                <a:latin typeface="Century Gothic"/>
                <a:ea typeface="Century Gothic"/>
                <a:cs typeface="Century Gothic"/>
                <a:sym typeface="Century Gothic"/>
              </a:rPr>
              <a:t>up (out of 160 patients in original trial)</a:t>
            </a:r>
            <a:endParaRPr sz="1500" b="0" i="0" u="none" strike="noStrike" cap="none">
              <a:solidFill>
                <a:srgbClr val="2D1C5D"/>
              </a:solidFill>
              <a:latin typeface="Century Gothic"/>
              <a:ea typeface="Century Gothic"/>
              <a:cs typeface="Century Gothic"/>
              <a:sym typeface="Century Gothic"/>
            </a:endParaRPr>
          </a:p>
          <a:p>
            <a:pPr marL="457200" marR="0" lvl="0" indent="-266700" algn="just" rtl="0">
              <a:lnSpc>
                <a:spcPct val="115000"/>
              </a:lnSpc>
              <a:spcBef>
                <a:spcPts val="1100"/>
              </a:spcBef>
              <a:spcAft>
                <a:spcPts val="0"/>
              </a:spcAft>
              <a:buClr>
                <a:srgbClr val="2D1C5D"/>
              </a:buClr>
              <a:buSzPts val="800"/>
              <a:buFont typeface="Century Gothic"/>
              <a:buChar char="●"/>
            </a:pPr>
            <a:r>
              <a:rPr lang="en-GB" sz="1500" b="0" i="0" u="none" strike="noStrike" cap="none">
                <a:solidFill>
                  <a:srgbClr val="2D1C5D"/>
                </a:solidFill>
                <a:latin typeface="Century Gothic"/>
                <a:ea typeface="Century Gothic"/>
                <a:cs typeface="Century Gothic"/>
                <a:sym typeface="Century Gothic"/>
              </a:rPr>
              <a:t>typical recording period: 12 months</a:t>
            </a:r>
            <a:endParaRPr sz="1500" b="0" i="0" u="none" strike="noStrike" cap="none">
              <a:solidFill>
                <a:srgbClr val="2D1C5D"/>
              </a:solidFill>
              <a:latin typeface="Century Gothic"/>
              <a:ea typeface="Century Gothic"/>
              <a:cs typeface="Century Gothic"/>
              <a:sym typeface="Century Gothic"/>
            </a:endParaRPr>
          </a:p>
          <a:p>
            <a:pPr marL="457200" marR="0" lvl="0" indent="-266700" algn="just" rtl="0">
              <a:lnSpc>
                <a:spcPct val="115000"/>
              </a:lnSpc>
              <a:spcBef>
                <a:spcPts val="1100"/>
              </a:spcBef>
              <a:spcAft>
                <a:spcPts val="0"/>
              </a:spcAft>
              <a:buClr>
                <a:srgbClr val="2D1C5D"/>
              </a:buClr>
              <a:buSzPts val="800"/>
              <a:buFont typeface="Century Gothic"/>
              <a:buChar char="●"/>
            </a:pPr>
            <a:r>
              <a:rPr lang="en-GB" sz="1500">
                <a:solidFill>
                  <a:srgbClr val="2D1C5D"/>
                </a:solidFill>
                <a:latin typeface="Century Gothic"/>
                <a:ea typeface="Century Gothic"/>
                <a:cs typeface="Century Gothic"/>
                <a:sym typeface="Century Gothic"/>
              </a:rPr>
              <a:t>Data Sources:</a:t>
            </a:r>
            <a:endParaRPr sz="1500">
              <a:solidFill>
                <a:srgbClr val="2D1C5D"/>
              </a:solidFill>
              <a:latin typeface="Century Gothic"/>
              <a:ea typeface="Century Gothic"/>
              <a:cs typeface="Century Gothic"/>
              <a:sym typeface="Century Gothic"/>
            </a:endParaRPr>
          </a:p>
          <a:p>
            <a:pPr marL="914400" marR="0" lvl="1" indent="-311150" algn="just" rtl="0">
              <a:lnSpc>
                <a:spcPct val="115000"/>
              </a:lnSpc>
              <a:spcBef>
                <a:spcPts val="1100"/>
              </a:spcBef>
              <a:spcAft>
                <a:spcPts val="1100"/>
              </a:spcAft>
              <a:buClr>
                <a:srgbClr val="2D1C5D"/>
              </a:buClr>
              <a:buSzPts val="1500"/>
              <a:buFont typeface="Century Gothic"/>
              <a:buChar char="○"/>
            </a:pPr>
            <a:r>
              <a:rPr lang="en-GB" sz="1500">
                <a:solidFill>
                  <a:srgbClr val="2D1C5D"/>
                </a:solidFill>
                <a:latin typeface="Century Gothic"/>
                <a:ea typeface="Century Gothic"/>
                <a:cs typeface="Century Gothic"/>
                <a:sym typeface="Century Gothic"/>
              </a:rPr>
              <a:t>active app, FitBit</a:t>
            </a:r>
            <a:endParaRPr sz="1500">
              <a:solidFill>
                <a:srgbClr val="2D1C5D"/>
              </a:solidFill>
              <a:latin typeface="Century Gothic"/>
              <a:ea typeface="Century Gothic"/>
              <a:cs typeface="Century Gothic"/>
              <a:sym typeface="Century Gothic"/>
            </a:endParaRPr>
          </a:p>
        </p:txBody>
      </p:sp>
      <p:sp>
        <p:nvSpPr>
          <p:cNvPr id="306" name="Google Shape;306;p22"/>
          <p:cNvSpPr txBox="1"/>
          <p:nvPr/>
        </p:nvSpPr>
        <p:spPr>
          <a:xfrm>
            <a:off x="3813050" y="1135100"/>
            <a:ext cx="7442700" cy="15195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500"/>
              <a:buFont typeface="Arial"/>
              <a:buNone/>
            </a:pPr>
            <a:r>
              <a:rPr lang="en-GB" sz="1500" b="1" i="0" u="none" strike="noStrike" cap="none">
                <a:solidFill>
                  <a:srgbClr val="2D1C5D"/>
                </a:solidFill>
                <a:highlight>
                  <a:srgbClr val="FFFFFF"/>
                </a:highlight>
                <a:latin typeface="Century Gothic"/>
                <a:ea typeface="Century Gothic"/>
                <a:cs typeface="Century Gothic"/>
                <a:sym typeface="Century Gothic"/>
              </a:rPr>
              <a:t>About RATE-AF </a:t>
            </a:r>
            <a:endParaRPr sz="1500" b="1" i="0" u="none" strike="noStrike" cap="none">
              <a:solidFill>
                <a:srgbClr val="2D1C5D"/>
              </a:solidFill>
              <a:highlight>
                <a:srgbClr val="FFFFFF"/>
              </a:highlight>
              <a:latin typeface="Century Gothic"/>
              <a:ea typeface="Century Gothic"/>
              <a:cs typeface="Century Gothic"/>
              <a:sym typeface="Century Gothic"/>
            </a:endParaRPr>
          </a:p>
          <a:p>
            <a:pPr marL="0" marR="0" lvl="0" indent="0" algn="just" rtl="0">
              <a:lnSpc>
                <a:spcPct val="115000"/>
              </a:lnSpc>
              <a:spcBef>
                <a:spcPts val="1100"/>
              </a:spcBef>
              <a:spcAft>
                <a:spcPts val="1100"/>
              </a:spcAft>
              <a:buClr>
                <a:srgbClr val="000000"/>
              </a:buClr>
              <a:buSzPts val="1500"/>
              <a:buFont typeface="Arial"/>
              <a:buNone/>
            </a:pPr>
            <a:r>
              <a:rPr lang="en-GB" sz="1500" b="0" i="0" u="none" strike="noStrike" cap="none">
                <a:solidFill>
                  <a:srgbClr val="2D1C5D"/>
                </a:solidFill>
                <a:highlight>
                  <a:srgbClr val="FFFFFF"/>
                </a:highlight>
                <a:latin typeface="Century Gothic"/>
                <a:ea typeface="Century Gothic"/>
                <a:cs typeface="Century Gothic"/>
                <a:sym typeface="Century Gothic"/>
              </a:rPr>
              <a:t>RATE-AF is funded through a National Institute for Health Research (NIHR) Career Development Fellowship to Dr Dipak Kotecha, Chief Investigator of the trial at the Institute of Cardiovascular Sciences, University of Birmingham.</a:t>
            </a:r>
            <a:r>
              <a:rPr lang="en-GB" sz="1500" b="0" i="0" u="none" strike="noStrike" cap="none">
                <a:solidFill>
                  <a:srgbClr val="FF0000"/>
                </a:solidFill>
                <a:highlight>
                  <a:srgbClr val="FFFFFF"/>
                </a:highlight>
                <a:latin typeface="Century Gothic"/>
                <a:ea typeface="Century Gothic"/>
                <a:cs typeface="Century Gothic"/>
                <a:sym typeface="Century Gothic"/>
              </a:rPr>
              <a:t> </a:t>
            </a:r>
            <a:br>
              <a:rPr lang="en-GB" sz="1500" b="0" i="0" u="none" strike="noStrike" cap="none">
                <a:solidFill>
                  <a:srgbClr val="FF0000"/>
                </a:solidFill>
                <a:highlight>
                  <a:srgbClr val="FFFFFF"/>
                </a:highlight>
                <a:latin typeface="Century Gothic"/>
                <a:ea typeface="Century Gothic"/>
                <a:cs typeface="Century Gothic"/>
                <a:sym typeface="Century Gothic"/>
              </a:rPr>
            </a:br>
            <a:br>
              <a:rPr lang="en-GB" sz="1500" b="0" i="0" u="none" strike="noStrike" cap="none">
                <a:solidFill>
                  <a:srgbClr val="FF0000"/>
                </a:solidFill>
                <a:highlight>
                  <a:srgbClr val="FFFFFF"/>
                </a:highlight>
                <a:latin typeface="Century Gothic"/>
                <a:ea typeface="Century Gothic"/>
                <a:cs typeface="Century Gothic"/>
                <a:sym typeface="Century Gothic"/>
              </a:rPr>
            </a:br>
            <a:endParaRPr sz="1500" b="0" i="0" u="none" strike="noStrike" cap="none">
              <a:solidFill>
                <a:srgbClr val="000000"/>
              </a:solidFill>
              <a:latin typeface="Century Gothic"/>
              <a:ea typeface="Century Gothic"/>
              <a:cs typeface="Century Gothic"/>
              <a:sym typeface="Century Gothic"/>
            </a:endParaRPr>
          </a:p>
        </p:txBody>
      </p:sp>
      <p:pic>
        <p:nvPicPr>
          <p:cNvPr id="307" name="Google Shape;307;p22"/>
          <p:cNvPicPr preferRelativeResize="0"/>
          <p:nvPr/>
        </p:nvPicPr>
        <p:blipFill rotWithShape="1">
          <a:blip r:embed="rId3">
            <a:alphaModFix/>
          </a:blip>
          <a:srcRect/>
          <a:stretch/>
        </p:blipFill>
        <p:spPr>
          <a:xfrm>
            <a:off x="697900" y="1289613"/>
            <a:ext cx="2244988" cy="2244988"/>
          </a:xfrm>
          <a:prstGeom prst="rect">
            <a:avLst/>
          </a:prstGeom>
          <a:noFill/>
          <a:ln>
            <a:noFill/>
          </a:ln>
        </p:spPr>
      </p:pic>
      <p:pic>
        <p:nvPicPr>
          <p:cNvPr id="308" name="Google Shape;308;p22"/>
          <p:cNvPicPr preferRelativeResize="0"/>
          <p:nvPr/>
        </p:nvPicPr>
        <p:blipFill rotWithShape="1">
          <a:blip r:embed="rId4">
            <a:alphaModFix/>
          </a:blip>
          <a:srcRect/>
          <a:stretch/>
        </p:blipFill>
        <p:spPr>
          <a:xfrm>
            <a:off x="359750" y="3934563"/>
            <a:ext cx="3334844" cy="1813801"/>
          </a:xfrm>
          <a:prstGeom prst="rect">
            <a:avLst/>
          </a:prstGeom>
          <a:noFill/>
          <a:ln>
            <a:noFill/>
          </a:ln>
        </p:spPr>
      </p:pic>
      <p:pic>
        <p:nvPicPr>
          <p:cNvPr id="309" name="Google Shape;309;p22"/>
          <p:cNvPicPr preferRelativeResize="0"/>
          <p:nvPr/>
        </p:nvPicPr>
        <p:blipFill>
          <a:blip r:embed="rId5">
            <a:alphaModFix/>
          </a:blip>
          <a:stretch>
            <a:fillRect/>
          </a:stretch>
        </p:blipFill>
        <p:spPr>
          <a:xfrm>
            <a:off x="7973053" y="2791050"/>
            <a:ext cx="4032571" cy="28255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3"/>
          <p:cNvSpPr txBox="1"/>
          <p:nvPr/>
        </p:nvSpPr>
        <p:spPr>
          <a:xfrm>
            <a:off x="285023" y="191175"/>
            <a:ext cx="10057200" cy="5532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2100"/>
              </a:spcAft>
              <a:buNone/>
            </a:pPr>
            <a:r>
              <a:rPr lang="en-GB" sz="2800">
                <a:solidFill>
                  <a:srgbClr val="27278B"/>
                </a:solidFill>
                <a:latin typeface="Trebuchet MS"/>
                <a:ea typeface="Trebuchet MS"/>
                <a:cs typeface="Trebuchet MS"/>
                <a:sym typeface="Trebuchet MS"/>
              </a:rPr>
              <a:t>NSHD: 1946 Birth Cohort</a:t>
            </a:r>
            <a:endParaRPr sz="2700" b="1">
              <a:solidFill>
                <a:srgbClr val="27278B"/>
              </a:solidFill>
              <a:latin typeface="Trebuchet MS"/>
              <a:ea typeface="Trebuchet MS"/>
              <a:cs typeface="Trebuchet MS"/>
              <a:sym typeface="Trebuchet MS"/>
            </a:endParaRPr>
          </a:p>
        </p:txBody>
      </p:sp>
      <p:pic>
        <p:nvPicPr>
          <p:cNvPr id="315" name="Google Shape;315;p23"/>
          <p:cNvPicPr preferRelativeResize="0"/>
          <p:nvPr/>
        </p:nvPicPr>
        <p:blipFill rotWithShape="1">
          <a:blip r:embed="rId3">
            <a:alphaModFix/>
          </a:blip>
          <a:srcRect t="17517" b="25754"/>
          <a:stretch/>
        </p:blipFill>
        <p:spPr>
          <a:xfrm>
            <a:off x="1091167" y="874267"/>
            <a:ext cx="3724567" cy="1407699"/>
          </a:xfrm>
          <a:prstGeom prst="rect">
            <a:avLst/>
          </a:prstGeom>
          <a:noFill/>
          <a:ln>
            <a:noFill/>
          </a:ln>
        </p:spPr>
      </p:pic>
      <p:sp>
        <p:nvSpPr>
          <p:cNvPr id="316" name="Google Shape;316;p23"/>
          <p:cNvSpPr txBox="1"/>
          <p:nvPr/>
        </p:nvSpPr>
        <p:spPr>
          <a:xfrm>
            <a:off x="490500" y="2503267"/>
            <a:ext cx="5089200" cy="3494100"/>
          </a:xfrm>
          <a:prstGeom prst="rect">
            <a:avLst/>
          </a:prstGeom>
          <a:noFill/>
          <a:ln>
            <a:noFill/>
          </a:ln>
        </p:spPr>
        <p:txBody>
          <a:bodyPr spcFirstLastPara="1" wrap="square" lIns="121900" tIns="121900" rIns="121900" bIns="121900" anchor="t" anchorCtr="0">
            <a:noAutofit/>
          </a:bodyPr>
          <a:lstStyle/>
          <a:p>
            <a:pPr marL="609600" lvl="0" indent="-4635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Post-2nd World War UK Birth Cohort</a:t>
            </a:r>
            <a:endParaRPr sz="2500">
              <a:solidFill>
                <a:schemeClr val="dk1"/>
              </a:solidFill>
              <a:latin typeface="Calibri"/>
              <a:ea typeface="Calibri"/>
              <a:cs typeface="Calibri"/>
              <a:sym typeface="Calibri"/>
            </a:endParaRPr>
          </a:p>
          <a:p>
            <a:pPr marL="609600" lvl="0" indent="-4635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Rich longitudinal historic dataset</a:t>
            </a:r>
            <a:endParaRPr sz="2500">
              <a:solidFill>
                <a:schemeClr val="dk1"/>
              </a:solidFill>
              <a:latin typeface="Calibri"/>
              <a:ea typeface="Calibri"/>
              <a:cs typeface="Calibri"/>
              <a:sym typeface="Calibri"/>
            </a:endParaRPr>
          </a:p>
          <a:p>
            <a:pPr marL="609600" lvl="0" indent="-4635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Cohort Augmented mHealth component with RADAR-base </a:t>
            </a:r>
            <a:endParaRPr sz="2500">
              <a:solidFill>
                <a:schemeClr val="dk1"/>
              </a:solidFill>
              <a:latin typeface="Calibri"/>
              <a:ea typeface="Calibri"/>
              <a:cs typeface="Calibri"/>
              <a:sym typeface="Calibri"/>
            </a:endParaRPr>
          </a:p>
          <a:p>
            <a:pPr marL="609600" lvl="0" indent="-4635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Target n=2000</a:t>
            </a:r>
            <a:endParaRPr sz="2500">
              <a:solidFill>
                <a:schemeClr val="dk1"/>
              </a:solidFill>
              <a:latin typeface="Calibri"/>
              <a:ea typeface="Calibri"/>
              <a:cs typeface="Calibri"/>
              <a:sym typeface="Calibri"/>
            </a:endParaRPr>
          </a:p>
          <a:p>
            <a:pPr marL="609600" lvl="0" indent="-463550" algn="l" rtl="0">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Data Sources: </a:t>
            </a:r>
            <a:endParaRPr sz="2500">
              <a:solidFill>
                <a:schemeClr val="dk1"/>
              </a:solidFill>
              <a:latin typeface="Calibri"/>
              <a:ea typeface="Calibri"/>
              <a:cs typeface="Calibri"/>
              <a:sym typeface="Calibri"/>
            </a:endParaRPr>
          </a:p>
          <a:p>
            <a:pPr marL="1219200" lvl="1" indent="-438150" algn="l" rtl="0">
              <a:spcBef>
                <a:spcPts val="0"/>
              </a:spcBef>
              <a:spcAft>
                <a:spcPts val="0"/>
              </a:spcAft>
              <a:buClr>
                <a:schemeClr val="dk1"/>
              </a:buClr>
              <a:buSzPts val="2100"/>
              <a:buFont typeface="Calibri"/>
              <a:buChar char="○"/>
            </a:pPr>
            <a:r>
              <a:rPr lang="en-GB" sz="2100">
                <a:solidFill>
                  <a:schemeClr val="dk1"/>
                </a:solidFill>
                <a:latin typeface="Calibri"/>
                <a:ea typeface="Calibri"/>
                <a:cs typeface="Calibri"/>
                <a:sym typeface="Calibri"/>
              </a:rPr>
              <a:t>Active App, Passive App, Garmin Vivosmart 4</a:t>
            </a:r>
            <a:endParaRPr sz="2100">
              <a:solidFill>
                <a:schemeClr val="dk1"/>
              </a:solidFill>
              <a:latin typeface="Calibri"/>
              <a:ea typeface="Calibri"/>
              <a:cs typeface="Calibri"/>
              <a:sym typeface="Calibri"/>
            </a:endParaRPr>
          </a:p>
        </p:txBody>
      </p:sp>
      <p:sp>
        <p:nvSpPr>
          <p:cNvPr id="317" name="Google Shape;317;p23"/>
          <p:cNvSpPr/>
          <p:nvPr/>
        </p:nvSpPr>
        <p:spPr>
          <a:xfrm>
            <a:off x="5579833" y="333567"/>
            <a:ext cx="6128700" cy="2779200"/>
          </a:xfrm>
          <a:prstGeom prst="rightArrow">
            <a:avLst>
              <a:gd name="adj1" fmla="val 50000"/>
              <a:gd name="adj2" fmla="val 35945"/>
            </a:avLst>
          </a:prstGeom>
          <a:solidFill>
            <a:srgbClr val="BABAB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Calibri"/>
              <a:ea typeface="Calibri"/>
              <a:cs typeface="Calibri"/>
              <a:sym typeface="Calibri"/>
            </a:endParaRPr>
          </a:p>
        </p:txBody>
      </p:sp>
      <p:sp>
        <p:nvSpPr>
          <p:cNvPr id="318" name="Google Shape;318;p23"/>
          <p:cNvSpPr txBox="1"/>
          <p:nvPr/>
        </p:nvSpPr>
        <p:spPr>
          <a:xfrm>
            <a:off x="5522100" y="1885633"/>
            <a:ext cx="815700" cy="4332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2100">
                <a:solidFill>
                  <a:schemeClr val="dk1"/>
                </a:solidFill>
                <a:latin typeface="Calibri"/>
                <a:ea typeface="Calibri"/>
                <a:cs typeface="Calibri"/>
                <a:sym typeface="Calibri"/>
              </a:rPr>
              <a:t>1946</a:t>
            </a:r>
            <a:endParaRPr sz="2100">
              <a:solidFill>
                <a:schemeClr val="dk1"/>
              </a:solidFill>
              <a:latin typeface="Calibri"/>
              <a:ea typeface="Calibri"/>
              <a:cs typeface="Calibri"/>
              <a:sym typeface="Calibri"/>
            </a:endParaRPr>
          </a:p>
        </p:txBody>
      </p:sp>
      <p:pic>
        <p:nvPicPr>
          <p:cNvPr id="319" name="Google Shape;319;p23"/>
          <p:cNvPicPr preferRelativeResize="0"/>
          <p:nvPr/>
        </p:nvPicPr>
        <p:blipFill>
          <a:blip r:embed="rId4">
            <a:alphaModFix/>
          </a:blip>
          <a:stretch>
            <a:fillRect/>
          </a:stretch>
        </p:blipFill>
        <p:spPr>
          <a:xfrm>
            <a:off x="5653300" y="1332434"/>
            <a:ext cx="553201" cy="553201"/>
          </a:xfrm>
          <a:prstGeom prst="rect">
            <a:avLst/>
          </a:prstGeom>
          <a:noFill/>
          <a:ln>
            <a:noFill/>
          </a:ln>
        </p:spPr>
      </p:pic>
      <p:pic>
        <p:nvPicPr>
          <p:cNvPr id="320" name="Google Shape;320;p23"/>
          <p:cNvPicPr preferRelativeResize="0"/>
          <p:nvPr/>
        </p:nvPicPr>
        <p:blipFill>
          <a:blip r:embed="rId5">
            <a:alphaModFix/>
          </a:blip>
          <a:stretch>
            <a:fillRect/>
          </a:stretch>
        </p:blipFill>
        <p:spPr>
          <a:xfrm>
            <a:off x="10005067" y="1301167"/>
            <a:ext cx="654633" cy="654633"/>
          </a:xfrm>
          <a:prstGeom prst="rect">
            <a:avLst/>
          </a:prstGeom>
          <a:noFill/>
          <a:ln>
            <a:noFill/>
          </a:ln>
        </p:spPr>
      </p:pic>
      <p:sp>
        <p:nvSpPr>
          <p:cNvPr id="321" name="Google Shape;321;p23"/>
          <p:cNvSpPr txBox="1"/>
          <p:nvPr/>
        </p:nvSpPr>
        <p:spPr>
          <a:xfrm>
            <a:off x="9861233" y="1891739"/>
            <a:ext cx="815700" cy="4332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2100">
                <a:solidFill>
                  <a:schemeClr val="dk1"/>
                </a:solidFill>
                <a:latin typeface="Calibri"/>
                <a:ea typeface="Calibri"/>
                <a:cs typeface="Calibri"/>
                <a:sym typeface="Calibri"/>
              </a:rPr>
              <a:t>2024</a:t>
            </a:r>
            <a:endParaRPr sz="2100">
              <a:solidFill>
                <a:schemeClr val="dk1"/>
              </a:solidFill>
              <a:latin typeface="Calibri"/>
              <a:ea typeface="Calibri"/>
              <a:cs typeface="Calibri"/>
              <a:sym typeface="Calibri"/>
            </a:endParaRPr>
          </a:p>
        </p:txBody>
      </p:sp>
      <p:grpSp>
        <p:nvGrpSpPr>
          <p:cNvPr id="322" name="Google Shape;322;p23"/>
          <p:cNvGrpSpPr/>
          <p:nvPr/>
        </p:nvGrpSpPr>
        <p:grpSpPr>
          <a:xfrm>
            <a:off x="10020865" y="2324939"/>
            <a:ext cx="495556" cy="814938"/>
            <a:chOff x="7668240" y="1743748"/>
            <a:chExt cx="371676" cy="611219"/>
          </a:xfrm>
        </p:grpSpPr>
        <p:pic>
          <p:nvPicPr>
            <p:cNvPr id="323" name="Google Shape;323;p23"/>
            <p:cNvPicPr preferRelativeResize="0"/>
            <p:nvPr/>
          </p:nvPicPr>
          <p:blipFill>
            <a:blip r:embed="rId6">
              <a:alphaModFix/>
            </a:blip>
            <a:stretch>
              <a:fillRect/>
            </a:stretch>
          </p:blipFill>
          <p:spPr>
            <a:xfrm>
              <a:off x="7668240" y="1989290"/>
              <a:ext cx="371676" cy="365677"/>
            </a:xfrm>
            <a:prstGeom prst="rect">
              <a:avLst/>
            </a:prstGeom>
            <a:noFill/>
            <a:ln>
              <a:noFill/>
            </a:ln>
          </p:spPr>
        </p:pic>
        <p:cxnSp>
          <p:nvCxnSpPr>
            <p:cNvPr id="324" name="Google Shape;324;p23"/>
            <p:cNvCxnSpPr>
              <a:stCxn id="321" idx="2"/>
              <a:endCxn id="323" idx="0"/>
            </p:cNvCxnSpPr>
            <p:nvPr/>
          </p:nvCxnSpPr>
          <p:spPr>
            <a:xfrm flipH="1">
              <a:off x="7854109" y="1743748"/>
              <a:ext cx="300" cy="245400"/>
            </a:xfrm>
            <a:prstGeom prst="straightConnector1">
              <a:avLst/>
            </a:prstGeom>
            <a:noFill/>
            <a:ln w="9525" cap="flat" cmpd="sng">
              <a:solidFill>
                <a:schemeClr val="dk2"/>
              </a:solidFill>
              <a:prstDash val="solid"/>
              <a:round/>
              <a:headEnd type="none" w="med" len="med"/>
              <a:tailEnd type="triangle" w="med" len="med"/>
            </a:ln>
          </p:spPr>
        </p:cxnSp>
      </p:grpSp>
      <p:grpSp>
        <p:nvGrpSpPr>
          <p:cNvPr id="325" name="Google Shape;325;p23"/>
          <p:cNvGrpSpPr/>
          <p:nvPr/>
        </p:nvGrpSpPr>
        <p:grpSpPr>
          <a:xfrm>
            <a:off x="7214881" y="2344358"/>
            <a:ext cx="396790" cy="869928"/>
            <a:chOff x="5563700" y="1758313"/>
            <a:chExt cx="297600" cy="652463"/>
          </a:xfrm>
        </p:grpSpPr>
        <p:sp>
          <p:nvSpPr>
            <p:cNvPr id="326" name="Google Shape;326;p23"/>
            <p:cNvSpPr/>
            <p:nvPr/>
          </p:nvSpPr>
          <p:spPr>
            <a:xfrm>
              <a:off x="5563700" y="2085875"/>
              <a:ext cx="297600" cy="324900"/>
            </a:xfrm>
            <a:prstGeom prst="can">
              <a:avLst>
                <a:gd name="adj" fmla="val 25000"/>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Calibri"/>
                <a:ea typeface="Calibri"/>
                <a:cs typeface="Calibri"/>
                <a:sym typeface="Calibri"/>
              </a:endParaRPr>
            </a:p>
          </p:txBody>
        </p:sp>
        <p:cxnSp>
          <p:nvCxnSpPr>
            <p:cNvPr id="327" name="Google Shape;327;p23"/>
            <p:cNvCxnSpPr/>
            <p:nvPr/>
          </p:nvCxnSpPr>
          <p:spPr>
            <a:xfrm>
              <a:off x="5712500" y="1758313"/>
              <a:ext cx="0" cy="299700"/>
            </a:xfrm>
            <a:prstGeom prst="straightConnector1">
              <a:avLst/>
            </a:prstGeom>
            <a:noFill/>
            <a:ln w="9525" cap="flat" cmpd="sng">
              <a:solidFill>
                <a:schemeClr val="dk2"/>
              </a:solidFill>
              <a:prstDash val="solid"/>
              <a:round/>
              <a:headEnd type="none" w="med" len="med"/>
              <a:tailEnd type="triangle" w="med" len="med"/>
            </a:ln>
          </p:spPr>
        </p:cxnSp>
      </p:grpSp>
      <p:grpSp>
        <p:nvGrpSpPr>
          <p:cNvPr id="328" name="Google Shape;328;p23"/>
          <p:cNvGrpSpPr/>
          <p:nvPr/>
        </p:nvGrpSpPr>
        <p:grpSpPr>
          <a:xfrm>
            <a:off x="8776276" y="2344358"/>
            <a:ext cx="396790" cy="869928"/>
            <a:chOff x="6734775" y="1758313"/>
            <a:chExt cx="297600" cy="652463"/>
          </a:xfrm>
        </p:grpSpPr>
        <p:sp>
          <p:nvSpPr>
            <p:cNvPr id="329" name="Google Shape;329;p23"/>
            <p:cNvSpPr/>
            <p:nvPr/>
          </p:nvSpPr>
          <p:spPr>
            <a:xfrm>
              <a:off x="6734775" y="2085875"/>
              <a:ext cx="297600" cy="324900"/>
            </a:xfrm>
            <a:prstGeom prst="can">
              <a:avLst>
                <a:gd name="adj" fmla="val 25000"/>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Calibri"/>
                <a:ea typeface="Calibri"/>
                <a:cs typeface="Calibri"/>
                <a:sym typeface="Calibri"/>
              </a:endParaRPr>
            </a:p>
          </p:txBody>
        </p:sp>
        <p:cxnSp>
          <p:nvCxnSpPr>
            <p:cNvPr id="330" name="Google Shape;330;p23"/>
            <p:cNvCxnSpPr/>
            <p:nvPr/>
          </p:nvCxnSpPr>
          <p:spPr>
            <a:xfrm>
              <a:off x="6883575" y="1758313"/>
              <a:ext cx="0" cy="299700"/>
            </a:xfrm>
            <a:prstGeom prst="straightConnector1">
              <a:avLst/>
            </a:prstGeom>
            <a:noFill/>
            <a:ln w="9525" cap="flat" cmpd="sng">
              <a:solidFill>
                <a:schemeClr val="dk2"/>
              </a:solidFill>
              <a:prstDash val="solid"/>
              <a:round/>
              <a:headEnd type="none" w="med" len="med"/>
              <a:tailEnd type="triangle" w="med" len="med"/>
            </a:ln>
          </p:spPr>
        </p:cxnSp>
      </p:grpSp>
      <p:grpSp>
        <p:nvGrpSpPr>
          <p:cNvPr id="331" name="Google Shape;331;p23"/>
          <p:cNvGrpSpPr/>
          <p:nvPr/>
        </p:nvGrpSpPr>
        <p:grpSpPr>
          <a:xfrm>
            <a:off x="5731352" y="2318833"/>
            <a:ext cx="396790" cy="858254"/>
            <a:chOff x="4451025" y="1739168"/>
            <a:chExt cx="297600" cy="643707"/>
          </a:xfrm>
        </p:grpSpPr>
        <p:sp>
          <p:nvSpPr>
            <p:cNvPr id="332" name="Google Shape;332;p23"/>
            <p:cNvSpPr/>
            <p:nvPr/>
          </p:nvSpPr>
          <p:spPr>
            <a:xfrm>
              <a:off x="4451025" y="2057975"/>
              <a:ext cx="297600" cy="324900"/>
            </a:xfrm>
            <a:prstGeom prst="can">
              <a:avLst>
                <a:gd name="adj" fmla="val 25000"/>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latin typeface="Calibri"/>
                <a:ea typeface="Calibri"/>
                <a:cs typeface="Calibri"/>
                <a:sym typeface="Calibri"/>
              </a:endParaRPr>
            </a:p>
          </p:txBody>
        </p:sp>
        <p:cxnSp>
          <p:nvCxnSpPr>
            <p:cNvPr id="333" name="Google Shape;333;p23"/>
            <p:cNvCxnSpPr>
              <a:stCxn id="318" idx="2"/>
              <a:endCxn id="332" idx="1"/>
            </p:cNvCxnSpPr>
            <p:nvPr/>
          </p:nvCxnSpPr>
          <p:spPr>
            <a:xfrm flipH="1">
              <a:off x="4599678" y="1739168"/>
              <a:ext cx="300" cy="318900"/>
            </a:xfrm>
            <a:prstGeom prst="straightConnector1">
              <a:avLst/>
            </a:prstGeom>
            <a:noFill/>
            <a:ln w="9525" cap="flat" cmpd="sng">
              <a:solidFill>
                <a:schemeClr val="dk2"/>
              </a:solidFill>
              <a:prstDash val="solid"/>
              <a:round/>
              <a:headEnd type="none" w="med" len="med"/>
              <a:tailEnd type="triangle" w="med" len="med"/>
            </a:ln>
          </p:spPr>
        </p:cxnSp>
      </p:grpSp>
      <p:pic>
        <p:nvPicPr>
          <p:cNvPr id="334" name="Google Shape;334;p23"/>
          <p:cNvPicPr preferRelativeResize="0"/>
          <p:nvPr/>
        </p:nvPicPr>
        <p:blipFill rotWithShape="1">
          <a:blip r:embed="rId7">
            <a:alphaModFix amt="87000"/>
          </a:blip>
          <a:srcRect/>
          <a:stretch/>
        </p:blipFill>
        <p:spPr>
          <a:xfrm>
            <a:off x="10556118" y="1475139"/>
            <a:ext cx="170848" cy="306695"/>
          </a:xfrm>
          <a:prstGeom prst="rect">
            <a:avLst/>
          </a:prstGeom>
          <a:noFill/>
          <a:ln>
            <a:noFill/>
          </a:ln>
        </p:spPr>
      </p:pic>
      <p:pic>
        <p:nvPicPr>
          <p:cNvPr id="335" name="Google Shape;335;p23"/>
          <p:cNvPicPr preferRelativeResize="0"/>
          <p:nvPr/>
        </p:nvPicPr>
        <p:blipFill rotWithShape="1">
          <a:blip r:embed="rId8">
            <a:alphaModFix/>
          </a:blip>
          <a:srcRect/>
          <a:stretch/>
        </p:blipFill>
        <p:spPr>
          <a:xfrm>
            <a:off x="9861233" y="1503117"/>
            <a:ext cx="167359" cy="250718"/>
          </a:xfrm>
          <a:prstGeom prst="rect">
            <a:avLst/>
          </a:prstGeom>
          <a:noFill/>
          <a:ln>
            <a:noFill/>
          </a:ln>
        </p:spPr>
      </p:pic>
      <p:sp>
        <p:nvSpPr>
          <p:cNvPr id="336" name="Google Shape;336;p23"/>
          <p:cNvSpPr txBox="1"/>
          <p:nvPr/>
        </p:nvSpPr>
        <p:spPr>
          <a:xfrm>
            <a:off x="6344267" y="2586767"/>
            <a:ext cx="654900" cy="5532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2800">
                <a:solidFill>
                  <a:srgbClr val="595959"/>
                </a:solidFill>
                <a:latin typeface="Calibri"/>
                <a:ea typeface="Calibri"/>
                <a:cs typeface="Calibri"/>
                <a:sym typeface="Calibri"/>
              </a:rPr>
              <a:t>…</a:t>
            </a:r>
            <a:endParaRPr sz="2800">
              <a:solidFill>
                <a:srgbClr val="595959"/>
              </a:solidFill>
              <a:latin typeface="Calibri"/>
              <a:ea typeface="Calibri"/>
              <a:cs typeface="Calibri"/>
              <a:sym typeface="Calibri"/>
            </a:endParaRPr>
          </a:p>
        </p:txBody>
      </p:sp>
      <p:sp>
        <p:nvSpPr>
          <p:cNvPr id="337" name="Google Shape;337;p23"/>
          <p:cNvSpPr txBox="1"/>
          <p:nvPr/>
        </p:nvSpPr>
        <p:spPr>
          <a:xfrm>
            <a:off x="7866783" y="2586767"/>
            <a:ext cx="654900" cy="5532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2800">
                <a:solidFill>
                  <a:srgbClr val="595959"/>
                </a:solidFill>
                <a:latin typeface="Calibri"/>
                <a:ea typeface="Calibri"/>
                <a:cs typeface="Calibri"/>
                <a:sym typeface="Calibri"/>
              </a:rPr>
              <a:t>…</a:t>
            </a:r>
            <a:endParaRPr sz="2800">
              <a:solidFill>
                <a:srgbClr val="595959"/>
              </a:solidFill>
              <a:latin typeface="Calibri"/>
              <a:ea typeface="Calibri"/>
              <a:cs typeface="Calibri"/>
              <a:sym typeface="Calibri"/>
            </a:endParaRPr>
          </a:p>
        </p:txBody>
      </p:sp>
      <p:sp>
        <p:nvSpPr>
          <p:cNvPr id="338" name="Google Shape;338;p23"/>
          <p:cNvSpPr txBox="1"/>
          <p:nvPr/>
        </p:nvSpPr>
        <p:spPr>
          <a:xfrm>
            <a:off x="9330000" y="2586767"/>
            <a:ext cx="654900" cy="5532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2800">
                <a:solidFill>
                  <a:srgbClr val="595959"/>
                </a:solidFill>
                <a:latin typeface="Calibri"/>
                <a:ea typeface="Calibri"/>
                <a:cs typeface="Calibri"/>
                <a:sym typeface="Calibri"/>
              </a:rPr>
              <a:t>…</a:t>
            </a:r>
            <a:endParaRPr sz="2800">
              <a:solidFill>
                <a:srgbClr val="595959"/>
              </a:solidFill>
              <a:latin typeface="Calibri"/>
              <a:ea typeface="Calibri"/>
              <a:cs typeface="Calibri"/>
              <a:sym typeface="Calibri"/>
            </a:endParaRPr>
          </a:p>
        </p:txBody>
      </p:sp>
      <p:pic>
        <p:nvPicPr>
          <p:cNvPr id="339" name="Google Shape;339;p23"/>
          <p:cNvPicPr preferRelativeResize="0"/>
          <p:nvPr/>
        </p:nvPicPr>
        <p:blipFill>
          <a:blip r:embed="rId9">
            <a:alphaModFix/>
          </a:blip>
          <a:stretch>
            <a:fillRect/>
          </a:stretch>
        </p:blipFill>
        <p:spPr>
          <a:xfrm>
            <a:off x="6337795" y="3963275"/>
            <a:ext cx="1856150" cy="1856150"/>
          </a:xfrm>
          <a:prstGeom prst="rect">
            <a:avLst/>
          </a:prstGeom>
          <a:noFill/>
          <a:ln>
            <a:noFill/>
          </a:ln>
        </p:spPr>
      </p:pic>
      <p:sp>
        <p:nvSpPr>
          <p:cNvPr id="340" name="Google Shape;340;p23"/>
          <p:cNvSpPr txBox="1"/>
          <p:nvPr/>
        </p:nvSpPr>
        <p:spPr>
          <a:xfrm>
            <a:off x="8231200" y="3904025"/>
            <a:ext cx="3472800" cy="23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i="1"/>
              <a:t>We are working with several other cohort studies to implement similar </a:t>
            </a:r>
            <a:r>
              <a:rPr lang="en-GB" sz="1600" b="1" i="1"/>
              <a:t>"bolt-on"</a:t>
            </a:r>
            <a:r>
              <a:rPr lang="en-GB" sz="1600" i="1"/>
              <a:t> mobile health study &amp; linking participant-donated wearable and phone data to the wealth of historic longitudinal (e.g. surveys) and static data (e.g. genetic) in the cohort.</a:t>
            </a:r>
            <a:endParaRPr sz="1600"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4"/>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a:t>How can I use RADAR-base?</a:t>
            </a:r>
            <a:endParaRPr/>
          </a:p>
        </p:txBody>
      </p:sp>
      <p:sp>
        <p:nvSpPr>
          <p:cNvPr id="346" name="Google Shape;346;p24"/>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500"/>
              <a:buFont typeface="Arial"/>
              <a:buNone/>
            </a:pPr>
            <a:endParaRPr/>
          </a:p>
          <a:p>
            <a:pPr marL="0" lvl="0" indent="0" algn="ctr" rtl="0">
              <a:spcBef>
                <a:spcPts val="0"/>
              </a:spcBef>
              <a:spcAft>
                <a:spcPts val="0"/>
              </a:spcAft>
              <a:buNone/>
            </a:pPr>
            <a:endParaRPr/>
          </a:p>
        </p:txBody>
      </p:sp>
      <p:pic>
        <p:nvPicPr>
          <p:cNvPr id="347" name="Google Shape;347;p24"/>
          <p:cNvPicPr preferRelativeResize="0"/>
          <p:nvPr/>
        </p:nvPicPr>
        <p:blipFill>
          <a:blip r:embed="rId3">
            <a:alphaModFix/>
          </a:blip>
          <a:stretch>
            <a:fillRect/>
          </a:stretch>
        </p:blipFill>
        <p:spPr>
          <a:xfrm>
            <a:off x="7046732" y="1520701"/>
            <a:ext cx="4025267" cy="39604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5"/>
          <p:cNvSpPr txBox="1"/>
          <p:nvPr/>
        </p:nvSpPr>
        <p:spPr>
          <a:xfrm>
            <a:off x="105525" y="281675"/>
            <a:ext cx="5547900" cy="2145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2600"/>
              <a:t>Self deploy open source RADAR-base </a:t>
            </a:r>
            <a:endParaRPr sz="2600"/>
          </a:p>
          <a:p>
            <a:pPr marL="0" lvl="0" indent="0" algn="ctr" rtl="0">
              <a:spcBef>
                <a:spcPts val="0"/>
              </a:spcBef>
              <a:spcAft>
                <a:spcPts val="0"/>
              </a:spcAft>
              <a:buNone/>
            </a:pPr>
            <a:r>
              <a:rPr lang="en-GB" sz="2600" u="sng">
                <a:solidFill>
                  <a:schemeClr val="hlink"/>
                </a:solidFill>
                <a:hlinkClick r:id="rId3"/>
              </a:rPr>
              <a:t>https://radar-base.org</a:t>
            </a:r>
            <a:endParaRPr sz="2600"/>
          </a:p>
        </p:txBody>
      </p:sp>
      <p:pic>
        <p:nvPicPr>
          <p:cNvPr id="353" name="Google Shape;353;p25"/>
          <p:cNvPicPr preferRelativeResize="0"/>
          <p:nvPr/>
        </p:nvPicPr>
        <p:blipFill>
          <a:blip r:embed="rId4">
            <a:alphaModFix/>
          </a:blip>
          <a:stretch>
            <a:fillRect/>
          </a:stretch>
        </p:blipFill>
        <p:spPr>
          <a:xfrm>
            <a:off x="8149296" y="2234488"/>
            <a:ext cx="2644468" cy="3896310"/>
          </a:xfrm>
          <a:prstGeom prst="rect">
            <a:avLst/>
          </a:prstGeom>
          <a:noFill/>
          <a:ln w="9525" cap="flat" cmpd="sng">
            <a:solidFill>
              <a:srgbClr val="BABABA"/>
            </a:solidFill>
            <a:prstDash val="solid"/>
            <a:round/>
            <a:headEnd type="none" w="sm" len="sm"/>
            <a:tailEnd type="none" w="sm" len="sm"/>
          </a:ln>
          <a:effectLst>
            <a:outerShdw blurRad="85725" dist="66675" dir="5400000" algn="bl" rotWithShape="0">
              <a:srgbClr val="000000">
                <a:alpha val="50000"/>
              </a:srgbClr>
            </a:outerShdw>
          </a:effectLst>
        </p:spPr>
      </p:pic>
      <p:pic>
        <p:nvPicPr>
          <p:cNvPr id="354" name="Google Shape;354;p25"/>
          <p:cNvPicPr preferRelativeResize="0"/>
          <p:nvPr/>
        </p:nvPicPr>
        <p:blipFill>
          <a:blip r:embed="rId5">
            <a:alphaModFix/>
          </a:blip>
          <a:stretch>
            <a:fillRect/>
          </a:stretch>
        </p:blipFill>
        <p:spPr>
          <a:xfrm>
            <a:off x="1770913" y="1960625"/>
            <a:ext cx="2972825" cy="4444052"/>
          </a:xfrm>
          <a:prstGeom prst="rect">
            <a:avLst/>
          </a:prstGeom>
          <a:noFill/>
          <a:ln w="9525" cap="flat" cmpd="sng">
            <a:solidFill>
              <a:srgbClr val="BABABA"/>
            </a:solidFill>
            <a:prstDash val="solid"/>
            <a:round/>
            <a:headEnd type="none" w="sm" len="sm"/>
            <a:tailEnd type="none" w="sm" len="sm"/>
          </a:ln>
          <a:effectLst>
            <a:outerShdw blurRad="85725" dist="66675" dir="5400000" algn="bl" rotWithShape="0">
              <a:srgbClr val="000000">
                <a:alpha val="50000"/>
              </a:srgbClr>
            </a:outerShdw>
          </a:effectLst>
        </p:spPr>
      </p:pic>
      <p:sp>
        <p:nvSpPr>
          <p:cNvPr id="355" name="Google Shape;355;p25"/>
          <p:cNvSpPr txBox="1"/>
          <p:nvPr/>
        </p:nvSpPr>
        <p:spPr>
          <a:xfrm>
            <a:off x="6603025" y="281675"/>
            <a:ext cx="51786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600">
                <a:solidFill>
                  <a:schemeClr val="dk1"/>
                </a:solidFill>
              </a:rPr>
              <a:t>Onsentia managed RADAR-base  service and consultancy </a:t>
            </a:r>
            <a:endParaRPr sz="2600">
              <a:solidFill>
                <a:schemeClr val="dk1"/>
              </a:solidFill>
            </a:endParaRPr>
          </a:p>
          <a:p>
            <a:pPr marL="0" lvl="0" indent="0" algn="ctr" rtl="0">
              <a:spcBef>
                <a:spcPts val="0"/>
              </a:spcBef>
              <a:spcAft>
                <a:spcPts val="0"/>
              </a:spcAft>
              <a:buNone/>
            </a:pPr>
            <a:r>
              <a:rPr lang="en-GB" sz="2600" u="sng">
                <a:solidFill>
                  <a:schemeClr val="hlink"/>
                </a:solidFill>
                <a:hlinkClick r:id="rId6"/>
              </a:rPr>
              <a:t>https://onsentia.com</a:t>
            </a:r>
            <a:r>
              <a:rPr lang="en-GB" sz="2600">
                <a:solidFill>
                  <a:schemeClr val="dk1"/>
                </a:solidFill>
              </a:rPr>
              <a:t> </a:t>
            </a:r>
            <a:endParaRPr sz="2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6"/>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a:t>Thank You </a:t>
            </a:r>
            <a:endParaRPr/>
          </a:p>
          <a:p>
            <a:pPr marL="0" lvl="0" indent="0" algn="ctr" rtl="0">
              <a:spcBef>
                <a:spcPts val="0"/>
              </a:spcBef>
              <a:spcAft>
                <a:spcPts val="0"/>
              </a:spcAft>
              <a:buNone/>
            </a:pPr>
            <a:r>
              <a:rPr lang="en-GB"/>
              <a:t>&amp;</a:t>
            </a:r>
            <a:endParaRPr/>
          </a:p>
          <a:p>
            <a:pPr marL="0" lvl="0" indent="0" algn="ctr" rtl="0">
              <a:spcBef>
                <a:spcPts val="0"/>
              </a:spcBef>
              <a:spcAft>
                <a:spcPts val="0"/>
              </a:spcAft>
              <a:buNone/>
            </a:pPr>
            <a:r>
              <a:rPr lang="en-GB"/>
              <a:t>Questions</a:t>
            </a:r>
            <a:endParaRPr/>
          </a:p>
        </p:txBody>
      </p:sp>
      <p:sp>
        <p:nvSpPr>
          <p:cNvPr id="361" name="Google Shape;361;p26"/>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endParaRPr/>
          </a:p>
        </p:txBody>
      </p:sp>
      <p:pic>
        <p:nvPicPr>
          <p:cNvPr id="362" name="Google Shape;362;p26"/>
          <p:cNvPicPr preferRelativeResize="0"/>
          <p:nvPr/>
        </p:nvPicPr>
        <p:blipFill>
          <a:blip r:embed="rId3">
            <a:alphaModFix/>
          </a:blip>
          <a:stretch>
            <a:fillRect/>
          </a:stretch>
        </p:blipFill>
        <p:spPr>
          <a:xfrm>
            <a:off x="7046732" y="1520701"/>
            <a:ext cx="4025267" cy="39604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415600" y="186967"/>
            <a:ext cx="1136070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sz="2300" b="1"/>
              <a:t>Mobile Health Interest Group Started in 2012</a:t>
            </a:r>
            <a:endParaRPr sz="2300" b="1"/>
          </a:p>
        </p:txBody>
      </p:sp>
      <p:sp>
        <p:nvSpPr>
          <p:cNvPr id="60" name="Google Shape;60;p10"/>
          <p:cNvSpPr txBox="1">
            <a:spLocks noGrp="1"/>
          </p:cNvSpPr>
          <p:nvPr>
            <p:ph type="body" idx="1"/>
          </p:nvPr>
        </p:nvSpPr>
        <p:spPr>
          <a:xfrm>
            <a:off x="469100" y="1632150"/>
            <a:ext cx="5417700" cy="16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When we started, we were interested in novel covariates for Genome Wide Association Studies (GWAS) studies in mental health (e.g. sleep).  </a:t>
            </a:r>
            <a:endParaRPr/>
          </a:p>
          <a:p>
            <a:pPr marL="0" lvl="0" indent="0" algn="l" rtl="0">
              <a:spcBef>
                <a:spcPts val="0"/>
              </a:spcBef>
              <a:spcAft>
                <a:spcPts val="0"/>
              </a:spcAft>
              <a:buNone/>
            </a:pPr>
            <a:endParaRPr/>
          </a:p>
          <a:p>
            <a:pPr marL="0" lvl="0" indent="0" algn="l" rtl="0">
              <a:spcBef>
                <a:spcPts val="0"/>
              </a:spcBef>
              <a:spcAft>
                <a:spcPts val="0"/>
              </a:spcAft>
              <a:buNone/>
            </a:pPr>
            <a:r>
              <a:rPr lang="en-GB"/>
              <a:t>Back then the latest FitBit was the Fitbit Flex, and only sensed movement (IMU)</a:t>
            </a:r>
            <a:endParaRPr/>
          </a:p>
          <a:p>
            <a:pPr marL="0" lvl="0" indent="0" algn="l" rtl="0">
              <a:spcBef>
                <a:spcPts val="0"/>
              </a:spcBef>
              <a:spcAft>
                <a:spcPts val="0"/>
              </a:spcAft>
              <a:buNone/>
            </a:pPr>
            <a:endParaRPr/>
          </a:p>
        </p:txBody>
      </p:sp>
      <p:pic>
        <p:nvPicPr>
          <p:cNvPr id="61" name="Google Shape;61;p10"/>
          <p:cNvPicPr preferRelativeResize="0"/>
          <p:nvPr/>
        </p:nvPicPr>
        <p:blipFill>
          <a:blip r:embed="rId3">
            <a:alphaModFix/>
          </a:blip>
          <a:stretch>
            <a:fillRect/>
          </a:stretch>
        </p:blipFill>
        <p:spPr>
          <a:xfrm>
            <a:off x="2092075" y="3849850"/>
            <a:ext cx="1585225" cy="2438801"/>
          </a:xfrm>
          <a:prstGeom prst="rect">
            <a:avLst/>
          </a:prstGeom>
          <a:noFill/>
          <a:ln>
            <a:noFill/>
          </a:ln>
        </p:spPr>
      </p:pic>
      <p:pic>
        <p:nvPicPr>
          <p:cNvPr id="62" name="Google Shape;62;p10"/>
          <p:cNvPicPr preferRelativeResize="0"/>
          <p:nvPr/>
        </p:nvPicPr>
        <p:blipFill>
          <a:blip r:embed="rId4">
            <a:alphaModFix/>
          </a:blip>
          <a:stretch>
            <a:fillRect/>
          </a:stretch>
        </p:blipFill>
        <p:spPr>
          <a:xfrm>
            <a:off x="7437800" y="1632148"/>
            <a:ext cx="3159000" cy="3159000"/>
          </a:xfrm>
          <a:prstGeom prst="rect">
            <a:avLst/>
          </a:prstGeom>
          <a:noFill/>
          <a:ln>
            <a:noFill/>
          </a:ln>
        </p:spPr>
      </p:pic>
      <p:sp>
        <p:nvSpPr>
          <p:cNvPr id="63" name="Google Shape;63;p10"/>
          <p:cNvSpPr txBox="1"/>
          <p:nvPr/>
        </p:nvSpPr>
        <p:spPr>
          <a:xfrm>
            <a:off x="6831625" y="4894400"/>
            <a:ext cx="4223700" cy="92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700"/>
              <a:t>Phones were by then pretty smart (Galaxy S2/3, iPhone 4) but penetration in 2012 was </a:t>
            </a:r>
            <a:r>
              <a:rPr lang="en-GB" sz="1700" b="1"/>
              <a:t>30-40%</a:t>
            </a:r>
            <a:r>
              <a:rPr lang="en-GB" sz="1700"/>
              <a:t> compared today </a:t>
            </a:r>
            <a:r>
              <a:rPr lang="en-GB" sz="1700" b="1"/>
              <a:t>over 91%</a:t>
            </a:r>
            <a:r>
              <a:rPr lang="en-GB" sz="1700"/>
              <a:t> </a:t>
            </a:r>
            <a:r>
              <a:rPr lang="en-GB" sz="2000"/>
              <a:t>*</a:t>
            </a:r>
            <a:r>
              <a:rPr lang="en-GB" sz="1700"/>
              <a:t>.</a:t>
            </a:r>
            <a:endParaRPr sz="1700"/>
          </a:p>
        </p:txBody>
      </p:sp>
      <p:sp>
        <p:nvSpPr>
          <p:cNvPr id="64" name="Google Shape;64;p10"/>
          <p:cNvSpPr txBox="1"/>
          <p:nvPr/>
        </p:nvSpPr>
        <p:spPr>
          <a:xfrm>
            <a:off x="6530675" y="6387525"/>
            <a:ext cx="558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i="1"/>
              <a:t>*</a:t>
            </a:r>
            <a:r>
              <a:rPr lang="en-GB" sz="1100" i="1"/>
              <a:t> </a:t>
            </a:r>
            <a:r>
              <a:rPr lang="en-GB" sz="1100" i="1" u="sng">
                <a:solidFill>
                  <a:schemeClr val="hlink"/>
                </a:solidFill>
                <a:hlinkClick r:id="rId5"/>
              </a:rPr>
              <a:t>https://www.statista.com/statistics/300398/smartphone-usage-in-the-united-kingdom/</a:t>
            </a:r>
            <a:r>
              <a:rPr lang="en-GB" sz="1100" i="1"/>
              <a:t> </a:t>
            </a:r>
            <a:endParaRPr sz="1100"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1"/>
          <p:cNvSpPr/>
          <p:nvPr/>
        </p:nvSpPr>
        <p:spPr>
          <a:xfrm rot="-2700694">
            <a:off x="5533010" y="3214450"/>
            <a:ext cx="1050690" cy="1043265"/>
          </a:xfrm>
          <a:prstGeom prst="teardrop">
            <a:avLst>
              <a:gd name="adj" fmla="val 124807"/>
            </a:avLst>
          </a:prstGeom>
          <a:gradFill>
            <a:gsLst>
              <a:gs pos="0">
                <a:srgbClr val="DDDDDD"/>
              </a:gs>
              <a:gs pos="100000">
                <a:srgbClr val="91919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 name="Google Shape;70;p11"/>
          <p:cNvSpPr txBox="1"/>
          <p:nvPr/>
        </p:nvSpPr>
        <p:spPr>
          <a:xfrm>
            <a:off x="5597750" y="3299350"/>
            <a:ext cx="902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Big Passive Data</a:t>
            </a:r>
            <a:endParaRPr>
              <a:solidFill>
                <a:schemeClr val="dk1"/>
              </a:solidFill>
            </a:endParaRPr>
          </a:p>
          <a:p>
            <a:pPr marL="0" lvl="0" indent="0" algn="l" rtl="0">
              <a:spcBef>
                <a:spcPts val="0"/>
              </a:spcBef>
              <a:spcAft>
                <a:spcPts val="0"/>
              </a:spcAft>
              <a:buNone/>
            </a:pPr>
            <a:endParaRPr/>
          </a:p>
        </p:txBody>
      </p:sp>
      <p:sp>
        <p:nvSpPr>
          <p:cNvPr id="71" name="Google Shape;71;p11"/>
          <p:cNvSpPr txBox="1">
            <a:spLocks noGrp="1"/>
          </p:cNvSpPr>
          <p:nvPr>
            <p:ph type="title"/>
          </p:nvPr>
        </p:nvSpPr>
        <p:spPr>
          <a:xfrm>
            <a:off x="415600" y="186967"/>
            <a:ext cx="1136070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sz="2300" b="1"/>
              <a:t>Motivations for Remote Monitoring</a:t>
            </a:r>
            <a:endParaRPr sz="2300" b="1"/>
          </a:p>
        </p:txBody>
      </p:sp>
      <p:pic>
        <p:nvPicPr>
          <p:cNvPr id="72" name="Google Shape;72;p11"/>
          <p:cNvPicPr preferRelativeResize="0"/>
          <p:nvPr/>
        </p:nvPicPr>
        <p:blipFill>
          <a:blip r:embed="rId3">
            <a:alphaModFix/>
          </a:blip>
          <a:stretch>
            <a:fillRect/>
          </a:stretch>
        </p:blipFill>
        <p:spPr>
          <a:xfrm>
            <a:off x="4720894" y="3876384"/>
            <a:ext cx="2602225" cy="2602250"/>
          </a:xfrm>
          <a:prstGeom prst="rect">
            <a:avLst/>
          </a:prstGeom>
          <a:noFill/>
          <a:ln>
            <a:noFill/>
          </a:ln>
        </p:spPr>
      </p:pic>
      <p:sp>
        <p:nvSpPr>
          <p:cNvPr id="73" name="Google Shape;73;p11"/>
          <p:cNvSpPr txBox="1"/>
          <p:nvPr/>
        </p:nvSpPr>
        <p:spPr>
          <a:xfrm>
            <a:off x="5393500" y="4540563"/>
            <a:ext cx="11925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100"/>
              <a:t>Training</a:t>
            </a:r>
            <a:endParaRPr sz="2100"/>
          </a:p>
          <a:p>
            <a:pPr marL="0" lvl="0" indent="0" algn="ctr" rtl="0">
              <a:spcBef>
                <a:spcPts val="0"/>
              </a:spcBef>
              <a:spcAft>
                <a:spcPts val="0"/>
              </a:spcAft>
              <a:buNone/>
            </a:pPr>
            <a:r>
              <a:rPr lang="en-GB" sz="2100"/>
              <a:t>AI &amp; ML</a:t>
            </a:r>
            <a:endParaRPr sz="2100"/>
          </a:p>
        </p:txBody>
      </p:sp>
      <p:pic>
        <p:nvPicPr>
          <p:cNvPr id="74" name="Google Shape;74;p11"/>
          <p:cNvPicPr preferRelativeResize="0"/>
          <p:nvPr/>
        </p:nvPicPr>
        <p:blipFill>
          <a:blip r:embed="rId4">
            <a:alphaModFix/>
          </a:blip>
          <a:stretch>
            <a:fillRect/>
          </a:stretch>
        </p:blipFill>
        <p:spPr>
          <a:xfrm>
            <a:off x="1997549" y="1001761"/>
            <a:ext cx="1644550" cy="1644550"/>
          </a:xfrm>
          <a:prstGeom prst="rect">
            <a:avLst/>
          </a:prstGeom>
          <a:noFill/>
          <a:ln>
            <a:noFill/>
          </a:ln>
        </p:spPr>
      </p:pic>
      <p:sp>
        <p:nvSpPr>
          <p:cNvPr id="75" name="Google Shape;75;p11"/>
          <p:cNvSpPr txBox="1"/>
          <p:nvPr/>
        </p:nvSpPr>
        <p:spPr>
          <a:xfrm>
            <a:off x="8863000" y="6016475"/>
            <a:ext cx="2913300" cy="892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sz="1000" b="1" i="1">
                <a:solidFill>
                  <a:srgbClr val="1A254C"/>
                </a:solidFill>
                <a:highlight>
                  <a:srgbClr val="FFFFFF"/>
                </a:highlight>
                <a:latin typeface="Roboto"/>
                <a:ea typeface="Roboto"/>
                <a:cs typeface="Roboto"/>
                <a:sym typeface="Roboto"/>
              </a:rPr>
              <a:t>*</a:t>
            </a:r>
            <a:r>
              <a:rPr lang="en-GB" sz="1000" i="1">
                <a:solidFill>
                  <a:srgbClr val="1A254C"/>
                </a:solidFill>
                <a:highlight>
                  <a:srgbClr val="FFFFFF"/>
                </a:highlight>
                <a:latin typeface="Roboto"/>
                <a:ea typeface="Roboto"/>
                <a:cs typeface="Roboto"/>
                <a:sym typeface="Roboto"/>
              </a:rPr>
              <a:t> </a:t>
            </a:r>
            <a:r>
              <a:rPr lang="en-GB" sz="800" i="1">
                <a:solidFill>
                  <a:srgbClr val="1A254C"/>
                </a:solidFill>
                <a:highlight>
                  <a:srgbClr val="FFFFFF"/>
                </a:highlight>
                <a:latin typeface="Roboto"/>
                <a:ea typeface="Roboto"/>
                <a:cs typeface="Roboto"/>
                <a:sym typeface="Roboto"/>
              </a:rPr>
              <a:t>Nagappan A, Krasniansky A, Knowles M</a:t>
            </a:r>
            <a:endParaRPr sz="800" i="1">
              <a:solidFill>
                <a:srgbClr val="1A254C"/>
              </a:solidFill>
              <a:highlight>
                <a:srgbClr val="FFFFFF"/>
              </a:highlight>
              <a:latin typeface="Roboto"/>
              <a:ea typeface="Roboto"/>
              <a:cs typeface="Roboto"/>
              <a:sym typeface="Roboto"/>
            </a:endParaRPr>
          </a:p>
          <a:p>
            <a:pPr marL="0" lvl="0" indent="0" algn="l" rtl="0">
              <a:spcBef>
                <a:spcPts val="0"/>
              </a:spcBef>
              <a:spcAft>
                <a:spcPts val="0"/>
              </a:spcAft>
              <a:buNone/>
            </a:pPr>
            <a:r>
              <a:rPr lang="en-GB" sz="800" i="1">
                <a:solidFill>
                  <a:srgbClr val="1A254C"/>
                </a:solidFill>
                <a:highlight>
                  <a:srgbClr val="FFFFFF"/>
                </a:highlight>
                <a:latin typeface="Roboto"/>
                <a:ea typeface="Roboto"/>
                <a:cs typeface="Roboto"/>
                <a:sym typeface="Roboto"/>
              </a:rPr>
              <a:t>Patterns of Ownership and Usage of Wearable Devices in the United States, 2020-2022: Survey Study (2024)</a:t>
            </a:r>
            <a:endParaRPr sz="800" i="1">
              <a:solidFill>
                <a:srgbClr val="1A254C"/>
              </a:solidFill>
              <a:highlight>
                <a:srgbClr val="FFFFFF"/>
              </a:highlight>
              <a:latin typeface="Roboto"/>
              <a:ea typeface="Roboto"/>
              <a:cs typeface="Roboto"/>
              <a:sym typeface="Roboto"/>
            </a:endParaRPr>
          </a:p>
          <a:p>
            <a:pPr marL="0" lvl="0" indent="0" algn="l" rtl="0">
              <a:spcBef>
                <a:spcPts val="0"/>
              </a:spcBef>
              <a:spcAft>
                <a:spcPts val="0"/>
              </a:spcAft>
              <a:buNone/>
            </a:pPr>
            <a:r>
              <a:rPr lang="en-GB" sz="800" i="1">
                <a:solidFill>
                  <a:srgbClr val="1A254C"/>
                </a:solidFill>
                <a:highlight>
                  <a:srgbClr val="FFFFFF"/>
                </a:highlight>
                <a:latin typeface="Roboto"/>
                <a:ea typeface="Roboto"/>
                <a:cs typeface="Roboto"/>
                <a:sym typeface="Roboto"/>
              </a:rPr>
              <a:t>J Med Internet Res 2024;26:e56504</a:t>
            </a:r>
            <a:endParaRPr sz="800" i="1">
              <a:solidFill>
                <a:srgbClr val="1A254C"/>
              </a:solidFill>
              <a:highlight>
                <a:srgbClr val="FFFFFF"/>
              </a:highlight>
              <a:latin typeface="Roboto"/>
              <a:ea typeface="Roboto"/>
              <a:cs typeface="Roboto"/>
              <a:sym typeface="Roboto"/>
            </a:endParaRPr>
          </a:p>
          <a:p>
            <a:pPr marL="0" lvl="0" indent="0" algn="l" rtl="0">
              <a:spcBef>
                <a:spcPts val="0"/>
              </a:spcBef>
              <a:spcAft>
                <a:spcPts val="0"/>
              </a:spcAft>
              <a:buNone/>
            </a:pPr>
            <a:r>
              <a:rPr lang="en-GB" sz="800" i="1">
                <a:solidFill>
                  <a:srgbClr val="1A254C"/>
                </a:solidFill>
                <a:highlight>
                  <a:srgbClr val="FFFFFF"/>
                </a:highlight>
                <a:latin typeface="Roboto"/>
                <a:ea typeface="Roboto"/>
                <a:cs typeface="Roboto"/>
                <a:sym typeface="Roboto"/>
              </a:rPr>
              <a:t>doi: </a:t>
            </a:r>
            <a:r>
              <a:rPr lang="en-GB" sz="800" i="1">
                <a:solidFill>
                  <a:srgbClr val="1E70C2"/>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10.2196/56504</a:t>
            </a:r>
            <a:endParaRPr sz="1300" i="1"/>
          </a:p>
        </p:txBody>
      </p:sp>
      <p:sp>
        <p:nvSpPr>
          <p:cNvPr id="76" name="Google Shape;76;p11"/>
          <p:cNvSpPr txBox="1"/>
          <p:nvPr/>
        </p:nvSpPr>
        <p:spPr>
          <a:xfrm>
            <a:off x="548275" y="2668538"/>
            <a:ext cx="30000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Growing volume of passive data from phones &amp; wearables e.g.</a:t>
            </a:r>
            <a:endParaRPr/>
          </a:p>
          <a:p>
            <a:pPr marL="0" lvl="0" indent="0" algn="ctr" rtl="0">
              <a:spcBef>
                <a:spcPts val="0"/>
              </a:spcBef>
              <a:spcAft>
                <a:spcPts val="0"/>
              </a:spcAft>
              <a:buNone/>
            </a:pPr>
            <a:r>
              <a:rPr lang="en-GB"/>
              <a:t>44% wearable ownership in USA</a:t>
            </a:r>
            <a:r>
              <a:rPr lang="en-GB" sz="1700" b="1"/>
              <a:t>*</a:t>
            </a:r>
            <a:endParaRPr sz="1700" b="1"/>
          </a:p>
        </p:txBody>
      </p:sp>
      <p:pic>
        <p:nvPicPr>
          <p:cNvPr id="77" name="Google Shape;77;p11"/>
          <p:cNvPicPr preferRelativeResize="0"/>
          <p:nvPr/>
        </p:nvPicPr>
        <p:blipFill>
          <a:blip r:embed="rId6">
            <a:alphaModFix/>
          </a:blip>
          <a:stretch>
            <a:fillRect/>
          </a:stretch>
        </p:blipFill>
        <p:spPr>
          <a:xfrm>
            <a:off x="548275" y="1202957"/>
            <a:ext cx="1443350" cy="1443350"/>
          </a:xfrm>
          <a:prstGeom prst="rect">
            <a:avLst/>
          </a:prstGeom>
          <a:noFill/>
          <a:ln>
            <a:noFill/>
          </a:ln>
        </p:spPr>
      </p:pic>
      <p:pic>
        <p:nvPicPr>
          <p:cNvPr id="78" name="Google Shape;78;p11"/>
          <p:cNvPicPr preferRelativeResize="0"/>
          <p:nvPr/>
        </p:nvPicPr>
        <p:blipFill>
          <a:blip r:embed="rId7">
            <a:alphaModFix/>
          </a:blip>
          <a:stretch>
            <a:fillRect/>
          </a:stretch>
        </p:blipFill>
        <p:spPr>
          <a:xfrm>
            <a:off x="9475300" y="2120375"/>
            <a:ext cx="1050600" cy="1050600"/>
          </a:xfrm>
          <a:prstGeom prst="rect">
            <a:avLst/>
          </a:prstGeom>
          <a:noFill/>
          <a:ln>
            <a:noFill/>
          </a:ln>
        </p:spPr>
      </p:pic>
      <p:pic>
        <p:nvPicPr>
          <p:cNvPr id="79" name="Google Shape;79;p11"/>
          <p:cNvPicPr preferRelativeResize="0"/>
          <p:nvPr/>
        </p:nvPicPr>
        <p:blipFill>
          <a:blip r:embed="rId8">
            <a:alphaModFix/>
          </a:blip>
          <a:stretch>
            <a:fillRect/>
          </a:stretch>
        </p:blipFill>
        <p:spPr>
          <a:xfrm>
            <a:off x="1530375" y="4279810"/>
            <a:ext cx="1358700" cy="1358700"/>
          </a:xfrm>
          <a:prstGeom prst="rect">
            <a:avLst/>
          </a:prstGeom>
          <a:noFill/>
          <a:ln>
            <a:noFill/>
          </a:ln>
        </p:spPr>
      </p:pic>
      <p:sp>
        <p:nvSpPr>
          <p:cNvPr id="80" name="Google Shape;80;p11"/>
          <p:cNvSpPr txBox="1"/>
          <p:nvPr/>
        </p:nvSpPr>
        <p:spPr>
          <a:xfrm>
            <a:off x="1273425" y="5639088"/>
            <a:ext cx="18726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Citizen Science</a:t>
            </a:r>
            <a:endParaRPr/>
          </a:p>
          <a:p>
            <a:pPr marL="0" lvl="0" indent="0" algn="ctr" rtl="0">
              <a:spcBef>
                <a:spcPts val="0"/>
              </a:spcBef>
              <a:spcAft>
                <a:spcPts val="0"/>
              </a:spcAft>
              <a:buNone/>
            </a:pPr>
            <a:r>
              <a:rPr lang="en-GB"/>
              <a:t> </a:t>
            </a:r>
            <a:endParaRPr/>
          </a:p>
          <a:p>
            <a:pPr marL="0" lvl="0" indent="0" algn="ctr" rtl="0">
              <a:spcBef>
                <a:spcPts val="0"/>
              </a:spcBef>
              <a:spcAft>
                <a:spcPts val="0"/>
              </a:spcAft>
              <a:buNone/>
            </a:pPr>
            <a:endParaRPr/>
          </a:p>
        </p:txBody>
      </p:sp>
      <p:pic>
        <p:nvPicPr>
          <p:cNvPr id="81" name="Google Shape;81;p11"/>
          <p:cNvPicPr preferRelativeResize="0"/>
          <p:nvPr/>
        </p:nvPicPr>
        <p:blipFill>
          <a:blip r:embed="rId9">
            <a:alphaModFix/>
          </a:blip>
          <a:stretch>
            <a:fillRect/>
          </a:stretch>
        </p:blipFill>
        <p:spPr>
          <a:xfrm>
            <a:off x="5364500" y="1466512"/>
            <a:ext cx="1271137" cy="1271137"/>
          </a:xfrm>
          <a:prstGeom prst="rect">
            <a:avLst/>
          </a:prstGeom>
          <a:noFill/>
          <a:ln>
            <a:noFill/>
          </a:ln>
        </p:spPr>
      </p:pic>
      <p:sp>
        <p:nvSpPr>
          <p:cNvPr id="82" name="Google Shape;82;p11"/>
          <p:cNvSpPr txBox="1"/>
          <p:nvPr/>
        </p:nvSpPr>
        <p:spPr>
          <a:xfrm>
            <a:off x="4859625" y="1150613"/>
            <a:ext cx="26685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Decentralised Data Collection</a:t>
            </a:r>
            <a:endParaRPr/>
          </a:p>
        </p:txBody>
      </p:sp>
      <p:pic>
        <p:nvPicPr>
          <p:cNvPr id="83" name="Google Shape;83;p11"/>
          <p:cNvPicPr preferRelativeResize="0"/>
          <p:nvPr/>
        </p:nvPicPr>
        <p:blipFill>
          <a:blip r:embed="rId10">
            <a:alphaModFix/>
          </a:blip>
          <a:stretch>
            <a:fillRect/>
          </a:stretch>
        </p:blipFill>
        <p:spPr>
          <a:xfrm>
            <a:off x="10766500" y="4102075"/>
            <a:ext cx="540700" cy="540700"/>
          </a:xfrm>
          <a:prstGeom prst="rect">
            <a:avLst/>
          </a:prstGeom>
          <a:noFill/>
          <a:ln>
            <a:noFill/>
          </a:ln>
        </p:spPr>
      </p:pic>
      <p:pic>
        <p:nvPicPr>
          <p:cNvPr id="84" name="Google Shape;84;p11"/>
          <p:cNvPicPr preferRelativeResize="0"/>
          <p:nvPr/>
        </p:nvPicPr>
        <p:blipFill>
          <a:blip r:embed="rId11">
            <a:alphaModFix/>
          </a:blip>
          <a:stretch>
            <a:fillRect/>
          </a:stretch>
        </p:blipFill>
        <p:spPr>
          <a:xfrm>
            <a:off x="9183587" y="4458263"/>
            <a:ext cx="595775" cy="595775"/>
          </a:xfrm>
          <a:prstGeom prst="rect">
            <a:avLst/>
          </a:prstGeom>
          <a:noFill/>
          <a:ln>
            <a:noFill/>
          </a:ln>
        </p:spPr>
      </p:pic>
      <p:pic>
        <p:nvPicPr>
          <p:cNvPr id="85" name="Google Shape;85;p11"/>
          <p:cNvPicPr preferRelativeResize="0"/>
          <p:nvPr/>
        </p:nvPicPr>
        <p:blipFill>
          <a:blip r:embed="rId12">
            <a:alphaModFix/>
          </a:blip>
          <a:stretch>
            <a:fillRect/>
          </a:stretch>
        </p:blipFill>
        <p:spPr>
          <a:xfrm>
            <a:off x="8487425" y="4809013"/>
            <a:ext cx="595775" cy="595775"/>
          </a:xfrm>
          <a:prstGeom prst="rect">
            <a:avLst/>
          </a:prstGeom>
          <a:noFill/>
          <a:ln>
            <a:noFill/>
          </a:ln>
        </p:spPr>
      </p:pic>
      <p:sp>
        <p:nvSpPr>
          <p:cNvPr id="86" name="Google Shape;86;p11"/>
          <p:cNvSpPr txBox="1"/>
          <p:nvPr/>
        </p:nvSpPr>
        <p:spPr>
          <a:xfrm>
            <a:off x="8756654" y="1547025"/>
            <a:ext cx="2412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t>~Real-time Processing</a:t>
            </a:r>
            <a:endParaRPr/>
          </a:p>
          <a:p>
            <a:pPr marL="0" lvl="0" indent="0" algn="ctr" rtl="0">
              <a:spcBef>
                <a:spcPts val="0"/>
              </a:spcBef>
              <a:spcAft>
                <a:spcPts val="0"/>
              </a:spcAft>
              <a:buNone/>
            </a:pPr>
            <a:r>
              <a:rPr lang="en-GB"/>
              <a:t>&amp; Intervention</a:t>
            </a:r>
            <a:endParaRPr/>
          </a:p>
        </p:txBody>
      </p:sp>
      <p:cxnSp>
        <p:nvCxnSpPr>
          <p:cNvPr id="87" name="Google Shape;87;p11"/>
          <p:cNvCxnSpPr>
            <a:stCxn id="78" idx="2"/>
            <a:endCxn id="85" idx="0"/>
          </p:cNvCxnSpPr>
          <p:nvPr/>
        </p:nvCxnSpPr>
        <p:spPr>
          <a:xfrm rot="5400000">
            <a:off x="8573950" y="3382324"/>
            <a:ext cx="1638000" cy="1215300"/>
          </a:xfrm>
          <a:prstGeom prst="curvedConnector3">
            <a:avLst>
              <a:gd name="adj1" fmla="val 25256"/>
            </a:avLst>
          </a:prstGeom>
          <a:noFill/>
          <a:ln w="19050" cap="flat" cmpd="sng">
            <a:solidFill>
              <a:schemeClr val="dk2"/>
            </a:solidFill>
            <a:prstDash val="solid"/>
            <a:round/>
            <a:headEnd type="none" w="med" len="med"/>
            <a:tailEnd type="triangle" w="med" len="med"/>
          </a:ln>
        </p:spPr>
      </p:cxnSp>
      <p:cxnSp>
        <p:nvCxnSpPr>
          <p:cNvPr id="88" name="Google Shape;88;p11"/>
          <p:cNvCxnSpPr>
            <a:stCxn id="78" idx="2"/>
            <a:endCxn id="84" idx="0"/>
          </p:cNvCxnSpPr>
          <p:nvPr/>
        </p:nvCxnSpPr>
        <p:spPr>
          <a:xfrm rot="5400000">
            <a:off x="9097450" y="3555124"/>
            <a:ext cx="1287300" cy="519000"/>
          </a:xfrm>
          <a:prstGeom prst="curvedConnector3">
            <a:avLst>
              <a:gd name="adj1" fmla="val 50000"/>
            </a:avLst>
          </a:prstGeom>
          <a:noFill/>
          <a:ln w="19050" cap="flat" cmpd="sng">
            <a:solidFill>
              <a:schemeClr val="dk2"/>
            </a:solidFill>
            <a:prstDash val="solid"/>
            <a:round/>
            <a:headEnd type="none" w="med" len="med"/>
            <a:tailEnd type="triangle" w="med" len="med"/>
          </a:ln>
        </p:spPr>
      </p:cxnSp>
      <p:cxnSp>
        <p:nvCxnSpPr>
          <p:cNvPr id="89" name="Google Shape;89;p11"/>
          <p:cNvCxnSpPr>
            <a:stCxn id="78" idx="2"/>
            <a:endCxn id="83" idx="0"/>
          </p:cNvCxnSpPr>
          <p:nvPr/>
        </p:nvCxnSpPr>
        <p:spPr>
          <a:xfrm rot="-5400000" flipH="1">
            <a:off x="10053100" y="3118474"/>
            <a:ext cx="931200" cy="1036200"/>
          </a:xfrm>
          <a:prstGeom prst="curvedConnector3">
            <a:avLst>
              <a:gd name="adj1" fmla="val 49995"/>
            </a:avLst>
          </a:prstGeom>
          <a:noFill/>
          <a:ln w="19050" cap="flat" cmpd="sng">
            <a:solidFill>
              <a:schemeClr val="dk2"/>
            </a:solidFill>
            <a:prstDash val="solid"/>
            <a:round/>
            <a:headEnd type="none" w="med" len="med"/>
            <a:tailEnd type="triangle" w="med" len="med"/>
          </a:ln>
        </p:spPr>
      </p:cxnSp>
      <p:sp>
        <p:nvSpPr>
          <p:cNvPr id="90" name="Google Shape;90;p11"/>
          <p:cNvSpPr txBox="1"/>
          <p:nvPr/>
        </p:nvSpPr>
        <p:spPr>
          <a:xfrm rot="-3380743">
            <a:off x="8439416" y="3748271"/>
            <a:ext cx="932729" cy="2771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t>Diagnostic</a:t>
            </a:r>
            <a:endParaRPr sz="1000" i="1"/>
          </a:p>
        </p:txBody>
      </p:sp>
      <p:sp>
        <p:nvSpPr>
          <p:cNvPr id="91" name="Google Shape;91;p11"/>
          <p:cNvSpPr txBox="1"/>
          <p:nvPr/>
        </p:nvSpPr>
        <p:spPr>
          <a:xfrm rot="-3635464">
            <a:off x="9014991" y="3789506"/>
            <a:ext cx="932918" cy="2771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t>Intervention</a:t>
            </a:r>
            <a:endParaRPr sz="1000" i="1"/>
          </a:p>
        </p:txBody>
      </p:sp>
      <p:sp>
        <p:nvSpPr>
          <p:cNvPr id="92" name="Google Shape;92;p11"/>
          <p:cNvSpPr txBox="1"/>
          <p:nvPr/>
        </p:nvSpPr>
        <p:spPr>
          <a:xfrm rot="1950596">
            <a:off x="10291551" y="3356091"/>
            <a:ext cx="1123090" cy="27730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i="1"/>
              <a:t>Monitoring recovery/decline</a:t>
            </a:r>
            <a:endParaRPr sz="1000" i="1"/>
          </a:p>
        </p:txBody>
      </p:sp>
      <p:pic>
        <p:nvPicPr>
          <p:cNvPr id="93" name="Google Shape;93;p11"/>
          <p:cNvPicPr preferRelativeResize="0"/>
          <p:nvPr/>
        </p:nvPicPr>
        <p:blipFill>
          <a:blip r:embed="rId13">
            <a:alphaModFix/>
          </a:blip>
          <a:stretch>
            <a:fillRect/>
          </a:stretch>
        </p:blipFill>
        <p:spPr>
          <a:xfrm>
            <a:off x="9548869" y="693150"/>
            <a:ext cx="828150" cy="828150"/>
          </a:xfrm>
          <a:prstGeom prst="rect">
            <a:avLst/>
          </a:prstGeom>
          <a:noFill/>
          <a:ln>
            <a:noFill/>
          </a:ln>
        </p:spPr>
      </p:pic>
      <p:sp>
        <p:nvSpPr>
          <p:cNvPr id="94" name="Google Shape;94;p11"/>
          <p:cNvSpPr/>
          <p:nvPr/>
        </p:nvSpPr>
        <p:spPr>
          <a:xfrm>
            <a:off x="8277825" y="5042754"/>
            <a:ext cx="3317025" cy="452275"/>
          </a:xfrm>
          <a:custGeom>
            <a:avLst/>
            <a:gdLst/>
            <a:ahLst/>
            <a:cxnLst/>
            <a:rect l="l" t="t" r="r" b="b"/>
            <a:pathLst>
              <a:path w="132681" h="18091" extrusionOk="0">
                <a:moveTo>
                  <a:pt x="0" y="18091"/>
                </a:moveTo>
                <a:cubicBezTo>
                  <a:pt x="6682" y="17565"/>
                  <a:pt x="31983" y="17030"/>
                  <a:pt x="40092" y="14937"/>
                </a:cubicBezTo>
                <a:cubicBezTo>
                  <a:pt x="48201" y="12844"/>
                  <a:pt x="44560" y="7606"/>
                  <a:pt x="48655" y="5531"/>
                </a:cubicBezTo>
                <a:cubicBezTo>
                  <a:pt x="52750" y="3456"/>
                  <a:pt x="58674" y="3284"/>
                  <a:pt x="64662" y="2486"/>
                </a:cubicBezTo>
                <a:cubicBezTo>
                  <a:pt x="70650" y="1688"/>
                  <a:pt x="76552" y="-1397"/>
                  <a:pt x="84584" y="743"/>
                </a:cubicBezTo>
                <a:cubicBezTo>
                  <a:pt x="92616" y="2883"/>
                  <a:pt x="104836" y="12508"/>
                  <a:pt x="112852" y="15328"/>
                </a:cubicBezTo>
                <a:cubicBezTo>
                  <a:pt x="120868" y="18148"/>
                  <a:pt x="129376" y="17276"/>
                  <a:pt x="132681" y="17665"/>
                </a:cubicBezTo>
              </a:path>
            </a:pathLst>
          </a:custGeom>
          <a:noFill/>
          <a:ln w="9525" cap="flat" cmpd="sng">
            <a:solidFill>
              <a:schemeClr val="dk2"/>
            </a:solidFill>
            <a:prstDash val="dash"/>
            <a:round/>
            <a:headEnd type="none" w="med" len="med"/>
            <a:tailEnd type="none" w="med" len="med"/>
          </a:ln>
        </p:spPr>
      </p:sp>
      <p:cxnSp>
        <p:nvCxnSpPr>
          <p:cNvPr id="95" name="Google Shape;95;p11"/>
          <p:cNvCxnSpPr/>
          <p:nvPr/>
        </p:nvCxnSpPr>
        <p:spPr>
          <a:xfrm rot="10800000">
            <a:off x="8227500" y="5112475"/>
            <a:ext cx="2100" cy="429300"/>
          </a:xfrm>
          <a:prstGeom prst="straightConnector1">
            <a:avLst/>
          </a:prstGeom>
          <a:noFill/>
          <a:ln w="9525" cap="flat" cmpd="sng">
            <a:solidFill>
              <a:schemeClr val="lt2"/>
            </a:solidFill>
            <a:prstDash val="solid"/>
            <a:round/>
            <a:headEnd type="none" w="med" len="med"/>
            <a:tailEnd type="triangle" w="med" len="med"/>
          </a:ln>
        </p:spPr>
      </p:cxnSp>
      <p:cxnSp>
        <p:nvCxnSpPr>
          <p:cNvPr id="96" name="Google Shape;96;p11"/>
          <p:cNvCxnSpPr/>
          <p:nvPr/>
        </p:nvCxnSpPr>
        <p:spPr>
          <a:xfrm rot="10800000" flipH="1">
            <a:off x="8231000" y="5534350"/>
            <a:ext cx="3376200" cy="1800"/>
          </a:xfrm>
          <a:prstGeom prst="straightConnector1">
            <a:avLst/>
          </a:prstGeom>
          <a:noFill/>
          <a:ln w="9525" cap="flat" cmpd="sng">
            <a:solidFill>
              <a:schemeClr val="lt2"/>
            </a:solidFill>
            <a:prstDash val="solid"/>
            <a:round/>
            <a:headEnd type="none" w="med" len="med"/>
            <a:tailEnd type="triangle" w="med" len="med"/>
          </a:ln>
        </p:spPr>
      </p:cxnSp>
      <p:sp>
        <p:nvSpPr>
          <p:cNvPr id="97" name="Google Shape;97;p11"/>
          <p:cNvSpPr txBox="1"/>
          <p:nvPr/>
        </p:nvSpPr>
        <p:spPr>
          <a:xfrm>
            <a:off x="10432250" y="4534825"/>
            <a:ext cx="1325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i="1">
                <a:solidFill>
                  <a:schemeClr val="dk1"/>
                </a:solidFill>
              </a:rPr>
              <a:t>Risk Assessment, Community Care, Self Management</a:t>
            </a:r>
            <a:endParaRPr sz="1000" i="1"/>
          </a:p>
        </p:txBody>
      </p:sp>
      <p:sp>
        <p:nvSpPr>
          <p:cNvPr id="98" name="Google Shape;98;p11"/>
          <p:cNvSpPr/>
          <p:nvPr/>
        </p:nvSpPr>
        <p:spPr>
          <a:xfrm rot="-2700694">
            <a:off x="4616110" y="2559488"/>
            <a:ext cx="1050690" cy="1043265"/>
          </a:xfrm>
          <a:prstGeom prst="teardrop">
            <a:avLst>
              <a:gd name="adj" fmla="val 124807"/>
            </a:avLst>
          </a:prstGeom>
          <a:gradFill>
            <a:gsLst>
              <a:gs pos="0">
                <a:srgbClr val="DDDDDD"/>
              </a:gs>
              <a:gs pos="100000">
                <a:srgbClr val="91919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1"/>
          <p:cNvSpPr txBox="1"/>
          <p:nvPr/>
        </p:nvSpPr>
        <p:spPr>
          <a:xfrm>
            <a:off x="4680850" y="2872988"/>
            <a:ext cx="902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Labelled Data</a:t>
            </a:r>
            <a:endParaRPr>
              <a:solidFill>
                <a:schemeClr val="dk1"/>
              </a:solidFill>
            </a:endParaRPr>
          </a:p>
          <a:p>
            <a:pPr marL="0" lvl="0" indent="0" algn="l" rtl="0">
              <a:spcBef>
                <a:spcPts val="0"/>
              </a:spcBef>
              <a:spcAft>
                <a:spcPts val="0"/>
              </a:spcAft>
              <a:buNone/>
            </a:pPr>
            <a:endParaRPr/>
          </a:p>
        </p:txBody>
      </p:sp>
      <p:sp>
        <p:nvSpPr>
          <p:cNvPr id="100" name="Google Shape;100;p11"/>
          <p:cNvSpPr/>
          <p:nvPr/>
        </p:nvSpPr>
        <p:spPr>
          <a:xfrm rot="-2700694">
            <a:off x="6429535" y="2344900"/>
            <a:ext cx="1050690" cy="1043265"/>
          </a:xfrm>
          <a:prstGeom prst="teardrop">
            <a:avLst>
              <a:gd name="adj" fmla="val 124807"/>
            </a:avLst>
          </a:prstGeom>
          <a:gradFill>
            <a:gsLst>
              <a:gs pos="0">
                <a:srgbClr val="DDDDDD"/>
              </a:gs>
              <a:gs pos="100000">
                <a:srgbClr val="91919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 name="Google Shape;101;p11"/>
          <p:cNvSpPr txBox="1"/>
          <p:nvPr/>
        </p:nvSpPr>
        <p:spPr>
          <a:xfrm>
            <a:off x="6430375" y="2582213"/>
            <a:ext cx="10506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Objective Data</a:t>
            </a:r>
            <a:endParaRPr>
              <a:solidFill>
                <a:schemeClr val="dk1"/>
              </a:solidFill>
            </a:endParaRPr>
          </a:p>
          <a:p>
            <a:pPr marL="0" lvl="0" indent="0" algn="l" rtl="0">
              <a:spcBef>
                <a:spcPts val="0"/>
              </a:spcBef>
              <a:spcAft>
                <a:spcPts val="0"/>
              </a:spcAft>
              <a:buNone/>
            </a:pPr>
            <a:endParaRPr/>
          </a:p>
        </p:txBody>
      </p:sp>
      <p:sp>
        <p:nvSpPr>
          <p:cNvPr id="102" name="Google Shape;102;p11"/>
          <p:cNvSpPr/>
          <p:nvPr/>
        </p:nvSpPr>
        <p:spPr>
          <a:xfrm rot="5400000">
            <a:off x="9730300" y="1536575"/>
            <a:ext cx="2907000" cy="1613700"/>
          </a:xfrm>
          <a:prstGeom prst="bentArrow">
            <a:avLst>
              <a:gd name="adj1" fmla="val 25000"/>
              <a:gd name="adj2" fmla="val 25000"/>
              <a:gd name="adj3" fmla="val 25000"/>
              <a:gd name="adj4" fmla="val 4375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3" name="Google Shape;103;p11"/>
          <p:cNvSpPr txBox="1"/>
          <p:nvPr/>
        </p:nvSpPr>
        <p:spPr>
          <a:xfrm rot="5400000">
            <a:off x="10625000" y="2146775"/>
            <a:ext cx="18726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t>Paradigm inversion</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2"/>
          <p:cNvSpPr txBox="1"/>
          <p:nvPr/>
        </p:nvSpPr>
        <p:spPr>
          <a:xfrm>
            <a:off x="7591800" y="3793125"/>
            <a:ext cx="4049100" cy="16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900" b="1"/>
              <a:t>Growth of remote monitoring applications </a:t>
            </a:r>
            <a:endParaRPr sz="2900" b="1"/>
          </a:p>
        </p:txBody>
      </p:sp>
      <p:pic>
        <p:nvPicPr>
          <p:cNvPr id="109" name="Google Shape;109;p12"/>
          <p:cNvPicPr preferRelativeResize="0"/>
          <p:nvPr/>
        </p:nvPicPr>
        <p:blipFill rotWithShape="1">
          <a:blip r:embed="rId3">
            <a:alphaModFix/>
          </a:blip>
          <a:srcRect l="19105" t="11579" r="20263" b="9268"/>
          <a:stretch/>
        </p:blipFill>
        <p:spPr>
          <a:xfrm>
            <a:off x="672250" y="332300"/>
            <a:ext cx="6329450" cy="6177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3"/>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a:t>What is RADAR-base?</a:t>
            </a:r>
            <a:endParaRPr/>
          </a:p>
        </p:txBody>
      </p:sp>
      <p:sp>
        <p:nvSpPr>
          <p:cNvPr id="115" name="Google Shape;115;p13"/>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500"/>
              <a:buFont typeface="Arial"/>
              <a:buNone/>
            </a:pPr>
            <a:r>
              <a:rPr lang="en-GB"/>
              <a:t>an open source platform for remote data collection</a:t>
            </a:r>
            <a:endParaRPr/>
          </a:p>
          <a:p>
            <a:pPr marL="0" lvl="0" indent="0" algn="ctr" rtl="0">
              <a:spcBef>
                <a:spcPts val="0"/>
              </a:spcBef>
              <a:spcAft>
                <a:spcPts val="0"/>
              </a:spcAft>
              <a:buNone/>
            </a:pPr>
            <a:endParaRPr/>
          </a:p>
        </p:txBody>
      </p:sp>
      <p:pic>
        <p:nvPicPr>
          <p:cNvPr id="116" name="Google Shape;116;p13"/>
          <p:cNvPicPr preferRelativeResize="0"/>
          <p:nvPr/>
        </p:nvPicPr>
        <p:blipFill>
          <a:blip r:embed="rId3">
            <a:alphaModFix/>
          </a:blip>
          <a:stretch>
            <a:fillRect/>
          </a:stretch>
        </p:blipFill>
        <p:spPr>
          <a:xfrm>
            <a:off x="7046732" y="1520701"/>
            <a:ext cx="4025267" cy="39604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4"/>
          <p:cNvSpPr/>
          <p:nvPr/>
        </p:nvSpPr>
        <p:spPr>
          <a:xfrm>
            <a:off x="3927433" y="1783800"/>
            <a:ext cx="4347900" cy="2939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14"/>
          <p:cNvSpPr txBox="1"/>
          <p:nvPr/>
        </p:nvSpPr>
        <p:spPr>
          <a:xfrm>
            <a:off x="227587" y="2237633"/>
            <a:ext cx="2774100" cy="456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500"/>
              <a:t>Phone Sensors</a:t>
            </a:r>
            <a:endParaRPr sz="1500"/>
          </a:p>
          <a:p>
            <a:pPr marL="0" lvl="0" indent="0" algn="ctr" rtl="0">
              <a:spcBef>
                <a:spcPts val="0"/>
              </a:spcBef>
              <a:spcAft>
                <a:spcPts val="0"/>
              </a:spcAft>
              <a:buNone/>
            </a:pPr>
            <a:r>
              <a:rPr lang="en-GB" sz="1500"/>
              <a:t>and Questionnaires</a:t>
            </a:r>
            <a:endParaRPr sz="1500"/>
          </a:p>
        </p:txBody>
      </p:sp>
      <p:pic>
        <p:nvPicPr>
          <p:cNvPr id="123" name="Google Shape;123;p14"/>
          <p:cNvPicPr preferRelativeResize="0"/>
          <p:nvPr/>
        </p:nvPicPr>
        <p:blipFill>
          <a:blip r:embed="rId3">
            <a:alphaModFix/>
          </a:blip>
          <a:stretch>
            <a:fillRect/>
          </a:stretch>
        </p:blipFill>
        <p:spPr>
          <a:xfrm>
            <a:off x="1232779" y="1516435"/>
            <a:ext cx="682613" cy="682608"/>
          </a:xfrm>
          <a:prstGeom prst="rect">
            <a:avLst/>
          </a:prstGeom>
          <a:noFill/>
          <a:ln>
            <a:noFill/>
          </a:ln>
        </p:spPr>
      </p:pic>
      <p:sp>
        <p:nvSpPr>
          <p:cNvPr id="124" name="Google Shape;124;p14"/>
          <p:cNvSpPr txBox="1"/>
          <p:nvPr/>
        </p:nvSpPr>
        <p:spPr>
          <a:xfrm>
            <a:off x="773567" y="3967930"/>
            <a:ext cx="1688400" cy="370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500"/>
              <a:t>3rd Party Data APIs</a:t>
            </a:r>
            <a:endParaRPr sz="1500"/>
          </a:p>
        </p:txBody>
      </p:sp>
      <p:pic>
        <p:nvPicPr>
          <p:cNvPr id="125" name="Google Shape;125;p14"/>
          <p:cNvPicPr preferRelativeResize="0"/>
          <p:nvPr/>
        </p:nvPicPr>
        <p:blipFill>
          <a:blip r:embed="rId4">
            <a:alphaModFix/>
          </a:blip>
          <a:stretch>
            <a:fillRect/>
          </a:stretch>
        </p:blipFill>
        <p:spPr>
          <a:xfrm>
            <a:off x="1536218" y="2968105"/>
            <a:ext cx="633061" cy="633056"/>
          </a:xfrm>
          <a:prstGeom prst="rect">
            <a:avLst/>
          </a:prstGeom>
          <a:noFill/>
          <a:ln>
            <a:noFill/>
          </a:ln>
        </p:spPr>
      </p:pic>
      <p:sp>
        <p:nvSpPr>
          <p:cNvPr id="126" name="Google Shape;126;p14"/>
          <p:cNvSpPr txBox="1"/>
          <p:nvPr/>
        </p:nvSpPr>
        <p:spPr>
          <a:xfrm>
            <a:off x="879698" y="5392947"/>
            <a:ext cx="1476000" cy="3060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500"/>
              <a:t>Wearable SDKs</a:t>
            </a:r>
            <a:endParaRPr sz="1500"/>
          </a:p>
        </p:txBody>
      </p:sp>
      <p:grpSp>
        <p:nvGrpSpPr>
          <p:cNvPr id="127" name="Google Shape;127;p14"/>
          <p:cNvGrpSpPr/>
          <p:nvPr/>
        </p:nvGrpSpPr>
        <p:grpSpPr>
          <a:xfrm>
            <a:off x="10536647" y="2895658"/>
            <a:ext cx="806893" cy="806893"/>
            <a:chOff x="10148700" y="3370250"/>
            <a:chExt cx="783924" cy="783924"/>
          </a:xfrm>
        </p:grpSpPr>
        <p:pic>
          <p:nvPicPr>
            <p:cNvPr id="128" name="Google Shape;128;p14"/>
            <p:cNvPicPr preferRelativeResize="0"/>
            <p:nvPr/>
          </p:nvPicPr>
          <p:blipFill>
            <a:blip r:embed="rId5">
              <a:alphaModFix/>
            </a:blip>
            <a:stretch>
              <a:fillRect/>
            </a:stretch>
          </p:blipFill>
          <p:spPr>
            <a:xfrm>
              <a:off x="10148700" y="3370250"/>
              <a:ext cx="783924" cy="783924"/>
            </a:xfrm>
            <a:prstGeom prst="rect">
              <a:avLst/>
            </a:prstGeom>
            <a:noFill/>
            <a:ln>
              <a:noFill/>
            </a:ln>
          </p:spPr>
        </p:pic>
        <p:pic>
          <p:nvPicPr>
            <p:cNvPr id="129" name="Google Shape;129;p14"/>
            <p:cNvPicPr preferRelativeResize="0"/>
            <p:nvPr/>
          </p:nvPicPr>
          <p:blipFill>
            <a:blip r:embed="rId6">
              <a:alphaModFix/>
            </a:blip>
            <a:stretch>
              <a:fillRect/>
            </a:stretch>
          </p:blipFill>
          <p:spPr>
            <a:xfrm>
              <a:off x="10241137" y="3426250"/>
              <a:ext cx="596775" cy="429900"/>
            </a:xfrm>
            <a:prstGeom prst="rect">
              <a:avLst/>
            </a:prstGeom>
            <a:noFill/>
            <a:ln>
              <a:noFill/>
            </a:ln>
          </p:spPr>
        </p:pic>
      </p:grpSp>
      <p:grpSp>
        <p:nvGrpSpPr>
          <p:cNvPr id="130" name="Google Shape;130;p14"/>
          <p:cNvGrpSpPr/>
          <p:nvPr/>
        </p:nvGrpSpPr>
        <p:grpSpPr>
          <a:xfrm>
            <a:off x="9987632" y="1512741"/>
            <a:ext cx="662355" cy="662355"/>
            <a:chOff x="10148700" y="2232781"/>
            <a:chExt cx="643500" cy="643500"/>
          </a:xfrm>
        </p:grpSpPr>
        <p:pic>
          <p:nvPicPr>
            <p:cNvPr id="131" name="Google Shape;131;p14"/>
            <p:cNvPicPr preferRelativeResize="0"/>
            <p:nvPr/>
          </p:nvPicPr>
          <p:blipFill>
            <a:blip r:embed="rId3">
              <a:alphaModFix/>
            </a:blip>
            <a:stretch>
              <a:fillRect/>
            </a:stretch>
          </p:blipFill>
          <p:spPr>
            <a:xfrm>
              <a:off x="10148700" y="2232781"/>
              <a:ext cx="643500" cy="643500"/>
            </a:xfrm>
            <a:prstGeom prst="rect">
              <a:avLst/>
            </a:prstGeom>
            <a:noFill/>
            <a:ln>
              <a:noFill/>
            </a:ln>
          </p:spPr>
        </p:pic>
        <p:pic>
          <p:nvPicPr>
            <p:cNvPr id="132" name="Google Shape;132;p14"/>
            <p:cNvPicPr preferRelativeResize="0"/>
            <p:nvPr/>
          </p:nvPicPr>
          <p:blipFill>
            <a:blip r:embed="rId6">
              <a:alphaModFix/>
            </a:blip>
            <a:stretch>
              <a:fillRect/>
            </a:stretch>
          </p:blipFill>
          <p:spPr>
            <a:xfrm>
              <a:off x="10383838" y="2363625"/>
              <a:ext cx="173225" cy="218350"/>
            </a:xfrm>
            <a:prstGeom prst="rect">
              <a:avLst/>
            </a:prstGeom>
            <a:noFill/>
            <a:ln>
              <a:noFill/>
            </a:ln>
          </p:spPr>
        </p:pic>
      </p:grpSp>
      <p:pic>
        <p:nvPicPr>
          <p:cNvPr id="133" name="Google Shape;133;p14"/>
          <p:cNvPicPr preferRelativeResize="0"/>
          <p:nvPr/>
        </p:nvPicPr>
        <p:blipFill>
          <a:blip r:embed="rId7">
            <a:alphaModFix/>
          </a:blip>
          <a:stretch>
            <a:fillRect/>
          </a:stretch>
        </p:blipFill>
        <p:spPr>
          <a:xfrm>
            <a:off x="9694145" y="2852780"/>
            <a:ext cx="806873" cy="806868"/>
          </a:xfrm>
          <a:prstGeom prst="rect">
            <a:avLst/>
          </a:prstGeom>
          <a:noFill/>
          <a:ln>
            <a:noFill/>
          </a:ln>
        </p:spPr>
      </p:pic>
      <p:sp>
        <p:nvSpPr>
          <p:cNvPr id="134" name="Google Shape;134;p14"/>
          <p:cNvSpPr txBox="1"/>
          <p:nvPr/>
        </p:nvSpPr>
        <p:spPr>
          <a:xfrm>
            <a:off x="9154533" y="2153367"/>
            <a:ext cx="2731200" cy="442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500"/>
              <a:t>User Feedback &amp; Intervention</a:t>
            </a:r>
            <a:endParaRPr sz="1500"/>
          </a:p>
        </p:txBody>
      </p:sp>
      <p:sp>
        <p:nvSpPr>
          <p:cNvPr id="135" name="Google Shape;135;p14"/>
          <p:cNvSpPr txBox="1"/>
          <p:nvPr/>
        </p:nvSpPr>
        <p:spPr>
          <a:xfrm>
            <a:off x="9453064" y="3698786"/>
            <a:ext cx="2141700" cy="442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500"/>
              <a:t>Clinical Applications</a:t>
            </a:r>
            <a:endParaRPr sz="1500"/>
          </a:p>
        </p:txBody>
      </p:sp>
      <p:pic>
        <p:nvPicPr>
          <p:cNvPr id="136" name="Google Shape;136;p14"/>
          <p:cNvPicPr preferRelativeResize="0"/>
          <p:nvPr/>
        </p:nvPicPr>
        <p:blipFill>
          <a:blip r:embed="rId8">
            <a:alphaModFix/>
          </a:blip>
          <a:stretch>
            <a:fillRect/>
          </a:stretch>
        </p:blipFill>
        <p:spPr>
          <a:xfrm>
            <a:off x="9917987" y="4390556"/>
            <a:ext cx="968032" cy="968027"/>
          </a:xfrm>
          <a:prstGeom prst="rect">
            <a:avLst/>
          </a:prstGeom>
          <a:noFill/>
          <a:ln>
            <a:noFill/>
          </a:ln>
        </p:spPr>
      </p:pic>
      <p:sp>
        <p:nvSpPr>
          <p:cNvPr id="137" name="Google Shape;137;p14"/>
          <p:cNvSpPr txBox="1"/>
          <p:nvPr/>
        </p:nvSpPr>
        <p:spPr>
          <a:xfrm>
            <a:off x="9374633" y="5345818"/>
            <a:ext cx="2141700" cy="442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1500"/>
              <a:t>Research Datasets and APIs</a:t>
            </a:r>
            <a:endParaRPr sz="1500"/>
          </a:p>
        </p:txBody>
      </p:sp>
      <p:pic>
        <p:nvPicPr>
          <p:cNvPr id="138" name="Google Shape;138;p14"/>
          <p:cNvPicPr preferRelativeResize="0"/>
          <p:nvPr/>
        </p:nvPicPr>
        <p:blipFill>
          <a:blip r:embed="rId9">
            <a:alphaModFix/>
          </a:blip>
          <a:stretch>
            <a:fillRect/>
          </a:stretch>
        </p:blipFill>
        <p:spPr>
          <a:xfrm>
            <a:off x="879705" y="2968104"/>
            <a:ext cx="656518" cy="656513"/>
          </a:xfrm>
          <a:prstGeom prst="rect">
            <a:avLst/>
          </a:prstGeom>
          <a:noFill/>
          <a:ln>
            <a:noFill/>
          </a:ln>
        </p:spPr>
      </p:pic>
      <p:pic>
        <p:nvPicPr>
          <p:cNvPr id="139" name="Google Shape;139;p14"/>
          <p:cNvPicPr preferRelativeResize="0"/>
          <p:nvPr/>
        </p:nvPicPr>
        <p:blipFill>
          <a:blip r:embed="rId10">
            <a:alphaModFix/>
          </a:blip>
          <a:stretch>
            <a:fillRect/>
          </a:stretch>
        </p:blipFill>
        <p:spPr>
          <a:xfrm rot="-5400000">
            <a:off x="1232781" y="4723464"/>
            <a:ext cx="633043" cy="633048"/>
          </a:xfrm>
          <a:prstGeom prst="rect">
            <a:avLst/>
          </a:prstGeom>
          <a:noFill/>
          <a:ln>
            <a:noFill/>
          </a:ln>
        </p:spPr>
      </p:pic>
      <p:sp>
        <p:nvSpPr>
          <p:cNvPr id="140" name="Google Shape;140;p14"/>
          <p:cNvSpPr txBox="1"/>
          <p:nvPr/>
        </p:nvSpPr>
        <p:spPr>
          <a:xfrm>
            <a:off x="875167" y="710633"/>
            <a:ext cx="2349300" cy="306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3200" b="1">
                <a:latin typeface="Yanone Kaffeesatz"/>
                <a:ea typeface="Yanone Kaffeesatz"/>
                <a:cs typeface="Yanone Kaffeesatz"/>
                <a:sym typeface="Yanone Kaffeesatz"/>
              </a:rPr>
              <a:t>DATA PRODUCERS</a:t>
            </a:r>
            <a:endParaRPr sz="3200" b="1">
              <a:latin typeface="Yanone Kaffeesatz"/>
              <a:ea typeface="Yanone Kaffeesatz"/>
              <a:cs typeface="Yanone Kaffeesatz"/>
              <a:sym typeface="Yanone Kaffeesatz"/>
            </a:endParaRPr>
          </a:p>
        </p:txBody>
      </p:sp>
      <p:sp>
        <p:nvSpPr>
          <p:cNvPr id="141" name="Google Shape;141;p14"/>
          <p:cNvSpPr txBox="1"/>
          <p:nvPr/>
        </p:nvSpPr>
        <p:spPr>
          <a:xfrm>
            <a:off x="9326469" y="762367"/>
            <a:ext cx="2435700" cy="6825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GB" sz="3200" b="1">
                <a:solidFill>
                  <a:schemeClr val="dk1"/>
                </a:solidFill>
                <a:latin typeface="Yanone Kaffeesatz"/>
                <a:ea typeface="Yanone Kaffeesatz"/>
                <a:cs typeface="Yanone Kaffeesatz"/>
                <a:sym typeface="Yanone Kaffeesatz"/>
              </a:rPr>
              <a:t>DATA CONSUMERS</a:t>
            </a:r>
            <a:endParaRPr sz="1900"/>
          </a:p>
        </p:txBody>
      </p:sp>
      <p:sp>
        <p:nvSpPr>
          <p:cNvPr id="142" name="Google Shape;142;p14"/>
          <p:cNvSpPr txBox="1"/>
          <p:nvPr/>
        </p:nvSpPr>
        <p:spPr>
          <a:xfrm>
            <a:off x="3890850" y="2051767"/>
            <a:ext cx="4374300" cy="2766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endParaRPr sz="4800" b="1">
              <a:solidFill>
                <a:srgbClr val="94BE46"/>
              </a:solidFill>
              <a:latin typeface="Calibri"/>
              <a:ea typeface="Calibri"/>
              <a:cs typeface="Calibri"/>
              <a:sym typeface="Calibri"/>
            </a:endParaRPr>
          </a:p>
          <a:p>
            <a:pPr marL="0" lvl="0" indent="0" algn="ctr" rtl="0">
              <a:spcBef>
                <a:spcPts val="0"/>
              </a:spcBef>
              <a:spcAft>
                <a:spcPts val="0"/>
              </a:spcAft>
              <a:buNone/>
            </a:pPr>
            <a:r>
              <a:rPr lang="en-GB" sz="4800" b="1">
                <a:solidFill>
                  <a:srgbClr val="94BE46"/>
                </a:solidFill>
                <a:latin typeface="Calibri"/>
                <a:ea typeface="Calibri"/>
                <a:cs typeface="Calibri"/>
                <a:sym typeface="Calibri"/>
              </a:rPr>
              <a:t>PLATFORM</a:t>
            </a:r>
            <a:endParaRPr sz="4800" b="1">
              <a:solidFill>
                <a:srgbClr val="94BE46"/>
              </a:solidFill>
              <a:latin typeface="Calibri"/>
              <a:ea typeface="Calibri"/>
              <a:cs typeface="Calibri"/>
              <a:sym typeface="Calibri"/>
            </a:endParaRPr>
          </a:p>
        </p:txBody>
      </p:sp>
      <p:cxnSp>
        <p:nvCxnSpPr>
          <p:cNvPr id="143" name="Google Shape;143;p14"/>
          <p:cNvCxnSpPr/>
          <p:nvPr/>
        </p:nvCxnSpPr>
        <p:spPr>
          <a:xfrm>
            <a:off x="2263167" y="1753067"/>
            <a:ext cx="1673700" cy="1120800"/>
          </a:xfrm>
          <a:prstGeom prst="straightConnector1">
            <a:avLst/>
          </a:prstGeom>
          <a:noFill/>
          <a:ln w="28575" cap="flat" cmpd="sng">
            <a:solidFill>
              <a:schemeClr val="dk2"/>
            </a:solidFill>
            <a:prstDash val="solid"/>
            <a:round/>
            <a:headEnd type="none" w="med" len="med"/>
            <a:tailEnd type="triangle" w="med" len="med"/>
          </a:ln>
        </p:spPr>
      </p:cxnSp>
      <p:cxnSp>
        <p:nvCxnSpPr>
          <p:cNvPr id="144" name="Google Shape;144;p14"/>
          <p:cNvCxnSpPr>
            <a:stCxn id="125" idx="3"/>
            <a:endCxn id="142" idx="1"/>
          </p:cNvCxnSpPr>
          <p:nvPr/>
        </p:nvCxnSpPr>
        <p:spPr>
          <a:xfrm>
            <a:off x="2169279" y="3284633"/>
            <a:ext cx="1721700" cy="150300"/>
          </a:xfrm>
          <a:prstGeom prst="straightConnector1">
            <a:avLst/>
          </a:prstGeom>
          <a:noFill/>
          <a:ln w="28575" cap="flat" cmpd="sng">
            <a:solidFill>
              <a:schemeClr val="dk2"/>
            </a:solidFill>
            <a:prstDash val="solid"/>
            <a:round/>
            <a:headEnd type="none" w="med" len="med"/>
            <a:tailEnd type="triangle" w="med" len="med"/>
          </a:ln>
        </p:spPr>
      </p:cxnSp>
      <p:cxnSp>
        <p:nvCxnSpPr>
          <p:cNvPr id="145" name="Google Shape;145;p14"/>
          <p:cNvCxnSpPr/>
          <p:nvPr/>
        </p:nvCxnSpPr>
        <p:spPr>
          <a:xfrm rot="10800000" flipH="1">
            <a:off x="2554933" y="4040800"/>
            <a:ext cx="1382100" cy="860100"/>
          </a:xfrm>
          <a:prstGeom prst="straightConnector1">
            <a:avLst/>
          </a:prstGeom>
          <a:noFill/>
          <a:ln w="28575" cap="flat" cmpd="sng">
            <a:solidFill>
              <a:schemeClr val="dk2"/>
            </a:solidFill>
            <a:prstDash val="solid"/>
            <a:round/>
            <a:headEnd type="none" w="med" len="med"/>
            <a:tailEnd type="triangle" w="med" len="med"/>
          </a:ln>
        </p:spPr>
      </p:cxnSp>
      <p:cxnSp>
        <p:nvCxnSpPr>
          <p:cNvPr id="146" name="Google Shape;146;p14"/>
          <p:cNvCxnSpPr>
            <a:endCxn id="131" idx="1"/>
          </p:cNvCxnSpPr>
          <p:nvPr/>
        </p:nvCxnSpPr>
        <p:spPr>
          <a:xfrm rot="10800000" flipH="1">
            <a:off x="8266832" y="1843918"/>
            <a:ext cx="1720800" cy="1054800"/>
          </a:xfrm>
          <a:prstGeom prst="straightConnector1">
            <a:avLst/>
          </a:prstGeom>
          <a:noFill/>
          <a:ln w="28575" cap="flat" cmpd="sng">
            <a:solidFill>
              <a:schemeClr val="dk2"/>
            </a:solidFill>
            <a:prstDash val="solid"/>
            <a:round/>
            <a:headEnd type="none" w="med" len="med"/>
            <a:tailEnd type="triangle" w="med" len="med"/>
          </a:ln>
        </p:spPr>
      </p:cxnSp>
      <p:cxnSp>
        <p:nvCxnSpPr>
          <p:cNvPr id="147" name="Google Shape;147;p14"/>
          <p:cNvCxnSpPr>
            <a:stCxn id="142" idx="3"/>
          </p:cNvCxnSpPr>
          <p:nvPr/>
        </p:nvCxnSpPr>
        <p:spPr>
          <a:xfrm>
            <a:off x="8265150" y="3434917"/>
            <a:ext cx="1061100" cy="7200"/>
          </a:xfrm>
          <a:prstGeom prst="straightConnector1">
            <a:avLst/>
          </a:prstGeom>
          <a:noFill/>
          <a:ln w="28575" cap="flat" cmpd="sng">
            <a:solidFill>
              <a:schemeClr val="dk2"/>
            </a:solidFill>
            <a:prstDash val="solid"/>
            <a:round/>
            <a:headEnd type="none" w="med" len="med"/>
            <a:tailEnd type="triangle" w="med" len="med"/>
          </a:ln>
        </p:spPr>
      </p:cxnSp>
      <p:cxnSp>
        <p:nvCxnSpPr>
          <p:cNvPr id="148" name="Google Shape;148;p14"/>
          <p:cNvCxnSpPr/>
          <p:nvPr/>
        </p:nvCxnSpPr>
        <p:spPr>
          <a:xfrm>
            <a:off x="8297767" y="4117767"/>
            <a:ext cx="1290000" cy="614400"/>
          </a:xfrm>
          <a:prstGeom prst="straightConnector1">
            <a:avLst/>
          </a:prstGeom>
          <a:noFill/>
          <a:ln w="28575" cap="flat" cmpd="sng">
            <a:solidFill>
              <a:schemeClr val="dk2"/>
            </a:solidFill>
            <a:prstDash val="solid"/>
            <a:round/>
            <a:headEnd type="none" w="med" len="med"/>
            <a:tailEnd type="triangle" w="med" len="med"/>
          </a:ln>
        </p:spPr>
      </p:cxnSp>
      <p:sp>
        <p:nvSpPr>
          <p:cNvPr id="149" name="Google Shape;149;p14"/>
          <p:cNvSpPr txBox="1"/>
          <p:nvPr/>
        </p:nvSpPr>
        <p:spPr>
          <a:xfrm>
            <a:off x="4064767" y="1962600"/>
            <a:ext cx="1209300" cy="6144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900"/>
              <a:t>Volume</a:t>
            </a:r>
            <a:endParaRPr sz="1900"/>
          </a:p>
        </p:txBody>
      </p:sp>
      <p:sp>
        <p:nvSpPr>
          <p:cNvPr id="150" name="Google Shape;150;p14"/>
          <p:cNvSpPr txBox="1"/>
          <p:nvPr/>
        </p:nvSpPr>
        <p:spPr>
          <a:xfrm>
            <a:off x="6435833" y="2158433"/>
            <a:ext cx="1209300" cy="6144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900"/>
              <a:t>Velocity</a:t>
            </a:r>
            <a:endParaRPr sz="1900"/>
          </a:p>
        </p:txBody>
      </p:sp>
      <p:sp>
        <p:nvSpPr>
          <p:cNvPr id="151" name="Google Shape;151;p14"/>
          <p:cNvSpPr txBox="1"/>
          <p:nvPr/>
        </p:nvSpPr>
        <p:spPr>
          <a:xfrm>
            <a:off x="5585383" y="3911533"/>
            <a:ext cx="1209300" cy="6144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900"/>
              <a:t>Variety</a:t>
            </a:r>
            <a:endParaRPr sz="1900"/>
          </a:p>
        </p:txBody>
      </p:sp>
      <p:grpSp>
        <p:nvGrpSpPr>
          <p:cNvPr id="152" name="Google Shape;152;p14"/>
          <p:cNvGrpSpPr/>
          <p:nvPr/>
        </p:nvGrpSpPr>
        <p:grpSpPr>
          <a:xfrm>
            <a:off x="4395723" y="128030"/>
            <a:ext cx="3249119" cy="1482163"/>
            <a:chOff x="3296875" y="96025"/>
            <a:chExt cx="2436900" cy="1111650"/>
          </a:xfrm>
        </p:grpSpPr>
        <p:sp>
          <p:nvSpPr>
            <p:cNvPr id="153" name="Google Shape;153;p14"/>
            <p:cNvSpPr txBox="1"/>
            <p:nvPr/>
          </p:nvSpPr>
          <p:spPr>
            <a:xfrm>
              <a:off x="3296875" y="601975"/>
              <a:ext cx="2436900" cy="6057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GB" sz="2400" b="1">
                  <a:solidFill>
                    <a:schemeClr val="dk2"/>
                  </a:solidFill>
                </a:rPr>
                <a:t>…BUILD IT!</a:t>
              </a:r>
              <a:endParaRPr sz="2400" b="1">
                <a:solidFill>
                  <a:schemeClr val="dk2"/>
                </a:solidFill>
              </a:endParaRPr>
            </a:p>
          </p:txBody>
        </p:sp>
        <p:pic>
          <p:nvPicPr>
            <p:cNvPr id="154" name="Google Shape;154;p14"/>
            <p:cNvPicPr preferRelativeResize="0"/>
            <p:nvPr/>
          </p:nvPicPr>
          <p:blipFill>
            <a:blip r:embed="rId11">
              <a:alphaModFix/>
            </a:blip>
            <a:stretch>
              <a:fillRect/>
            </a:stretch>
          </p:blipFill>
          <p:spPr>
            <a:xfrm>
              <a:off x="4255965" y="96025"/>
              <a:ext cx="605175" cy="6051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15"/>
          <p:cNvGrpSpPr/>
          <p:nvPr/>
        </p:nvGrpSpPr>
        <p:grpSpPr>
          <a:xfrm>
            <a:off x="7933587" y="86567"/>
            <a:ext cx="2029522" cy="3180900"/>
            <a:chOff x="7934675" y="86550"/>
            <a:chExt cx="1923900" cy="3180900"/>
          </a:xfrm>
        </p:grpSpPr>
        <p:sp>
          <p:nvSpPr>
            <p:cNvPr id="161" name="Google Shape;161;p15"/>
            <p:cNvSpPr/>
            <p:nvPr/>
          </p:nvSpPr>
          <p:spPr>
            <a:xfrm>
              <a:off x="7934675" y="86550"/>
              <a:ext cx="1923900" cy="31809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8280131" y="102367"/>
              <a:ext cx="1308900" cy="325200"/>
            </a:xfrm>
            <a:prstGeom prst="rect">
              <a:avLst/>
            </a:prstGeom>
            <a:noFill/>
            <a:ln>
              <a:noFill/>
            </a:ln>
          </p:spPr>
          <p:txBody>
            <a:bodyPr spcFirstLastPara="1" wrap="square" lIns="35700" tIns="35700" rIns="35700" bIns="35700" anchor="t" anchorCtr="0">
              <a:noAutofit/>
            </a:bodyPr>
            <a:lstStyle/>
            <a:p>
              <a:pPr marL="0" marR="0" lvl="0" indent="0" algn="l" rtl="0">
                <a:spcBef>
                  <a:spcPts val="0"/>
                </a:spcBef>
                <a:spcAft>
                  <a:spcPts val="0"/>
                </a:spcAft>
                <a:buNone/>
              </a:pPr>
              <a:r>
                <a:rPr lang="en-GB" sz="1300" i="1">
                  <a:solidFill>
                    <a:srgbClr val="FF0000"/>
                  </a:solidFill>
                  <a:latin typeface="Helvetica Neue"/>
                  <a:ea typeface="Helvetica Neue"/>
                  <a:cs typeface="Helvetica Neue"/>
                  <a:sym typeface="Helvetica Neue"/>
                </a:rPr>
                <a:t>Active Data</a:t>
              </a:r>
              <a:endParaRPr sz="1300">
                <a:solidFill>
                  <a:srgbClr val="FF0000"/>
                </a:solidFill>
              </a:endParaRPr>
            </a:p>
          </p:txBody>
        </p:sp>
      </p:grpSp>
      <p:sp>
        <p:nvSpPr>
          <p:cNvPr id="163" name="Google Shape;163;p15"/>
          <p:cNvSpPr/>
          <p:nvPr/>
        </p:nvSpPr>
        <p:spPr>
          <a:xfrm>
            <a:off x="977525" y="86550"/>
            <a:ext cx="6793200" cy="31809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2600398" y="61700"/>
            <a:ext cx="3334500" cy="325200"/>
          </a:xfrm>
          <a:prstGeom prst="rect">
            <a:avLst/>
          </a:prstGeom>
          <a:noFill/>
          <a:ln>
            <a:noFill/>
          </a:ln>
        </p:spPr>
        <p:txBody>
          <a:bodyPr spcFirstLastPara="1" wrap="square" lIns="35700" tIns="35700" rIns="35700" bIns="35700" anchor="t" anchorCtr="0">
            <a:noAutofit/>
          </a:bodyPr>
          <a:lstStyle/>
          <a:p>
            <a:pPr marL="0" marR="0" lvl="0" indent="0" algn="ctr" rtl="0">
              <a:spcBef>
                <a:spcPts val="0"/>
              </a:spcBef>
              <a:spcAft>
                <a:spcPts val="0"/>
              </a:spcAft>
              <a:buNone/>
            </a:pPr>
            <a:r>
              <a:rPr lang="en-GB" sz="1500" i="1">
                <a:solidFill>
                  <a:srgbClr val="0000FF"/>
                </a:solidFill>
                <a:latin typeface="Helvetica Neue"/>
                <a:ea typeface="Helvetica Neue"/>
                <a:cs typeface="Helvetica Neue"/>
                <a:sym typeface="Helvetica Neue"/>
              </a:rPr>
              <a:t>Passive Data</a:t>
            </a:r>
            <a:endParaRPr sz="1500">
              <a:solidFill>
                <a:srgbClr val="0000FF"/>
              </a:solidFill>
            </a:endParaRPr>
          </a:p>
        </p:txBody>
      </p:sp>
      <p:grpSp>
        <p:nvGrpSpPr>
          <p:cNvPr id="165" name="Google Shape;165;p15"/>
          <p:cNvGrpSpPr/>
          <p:nvPr/>
        </p:nvGrpSpPr>
        <p:grpSpPr>
          <a:xfrm>
            <a:off x="4443311" y="275925"/>
            <a:ext cx="2490889" cy="1287811"/>
            <a:chOff x="4443311" y="275925"/>
            <a:chExt cx="2490889" cy="1287811"/>
          </a:xfrm>
        </p:grpSpPr>
        <p:pic>
          <p:nvPicPr>
            <p:cNvPr id="166" name="Google Shape;166;p15"/>
            <p:cNvPicPr preferRelativeResize="0"/>
            <p:nvPr/>
          </p:nvPicPr>
          <p:blipFill>
            <a:blip r:embed="rId3">
              <a:alphaModFix/>
            </a:blip>
            <a:stretch>
              <a:fillRect/>
            </a:stretch>
          </p:blipFill>
          <p:spPr>
            <a:xfrm>
              <a:off x="4944171" y="361575"/>
              <a:ext cx="1230684" cy="698049"/>
            </a:xfrm>
            <a:prstGeom prst="rect">
              <a:avLst/>
            </a:prstGeom>
            <a:noFill/>
            <a:ln>
              <a:noFill/>
            </a:ln>
          </p:spPr>
        </p:pic>
        <p:cxnSp>
          <p:nvCxnSpPr>
            <p:cNvPr id="167" name="Google Shape;167;p15"/>
            <p:cNvCxnSpPr/>
            <p:nvPr/>
          </p:nvCxnSpPr>
          <p:spPr>
            <a:xfrm>
              <a:off x="5653038" y="1092436"/>
              <a:ext cx="4800" cy="471300"/>
            </a:xfrm>
            <a:prstGeom prst="straightConnector1">
              <a:avLst/>
            </a:prstGeom>
            <a:noFill/>
            <a:ln w="28575" cap="flat" cmpd="sng">
              <a:solidFill>
                <a:srgbClr val="000000"/>
              </a:solidFill>
              <a:prstDash val="solid"/>
              <a:miter lim="400000"/>
              <a:headEnd type="none" w="sm" len="sm"/>
              <a:tailEnd type="stealth" w="sm" len="sm"/>
            </a:ln>
          </p:spPr>
        </p:cxnSp>
        <p:pic>
          <p:nvPicPr>
            <p:cNvPr id="168" name="Google Shape;168;p15"/>
            <p:cNvPicPr preferRelativeResize="0"/>
            <p:nvPr/>
          </p:nvPicPr>
          <p:blipFill rotWithShape="1">
            <a:blip r:embed="rId4">
              <a:alphaModFix/>
            </a:blip>
            <a:srcRect/>
            <a:stretch/>
          </p:blipFill>
          <p:spPr>
            <a:xfrm>
              <a:off x="5730707" y="1084396"/>
              <a:ext cx="540093" cy="399173"/>
            </a:xfrm>
            <a:prstGeom prst="rect">
              <a:avLst/>
            </a:prstGeom>
            <a:noFill/>
            <a:ln>
              <a:noFill/>
            </a:ln>
          </p:spPr>
        </p:pic>
        <p:pic>
          <p:nvPicPr>
            <p:cNvPr id="169" name="Google Shape;169;p15"/>
            <p:cNvPicPr preferRelativeResize="0"/>
            <p:nvPr/>
          </p:nvPicPr>
          <p:blipFill>
            <a:blip r:embed="rId5">
              <a:alphaModFix/>
            </a:blip>
            <a:stretch>
              <a:fillRect/>
            </a:stretch>
          </p:blipFill>
          <p:spPr>
            <a:xfrm>
              <a:off x="4443311" y="403066"/>
              <a:ext cx="792586" cy="731651"/>
            </a:xfrm>
            <a:prstGeom prst="rect">
              <a:avLst/>
            </a:prstGeom>
            <a:noFill/>
            <a:ln>
              <a:noFill/>
            </a:ln>
          </p:spPr>
        </p:pic>
        <p:pic>
          <p:nvPicPr>
            <p:cNvPr id="170" name="Google Shape;170;p15"/>
            <p:cNvPicPr preferRelativeResize="0"/>
            <p:nvPr/>
          </p:nvPicPr>
          <p:blipFill>
            <a:blip r:embed="rId6">
              <a:alphaModFix/>
            </a:blip>
            <a:stretch>
              <a:fillRect/>
            </a:stretch>
          </p:blipFill>
          <p:spPr>
            <a:xfrm>
              <a:off x="5942724" y="275925"/>
              <a:ext cx="991476" cy="869342"/>
            </a:xfrm>
            <a:prstGeom prst="rect">
              <a:avLst/>
            </a:prstGeom>
            <a:noFill/>
            <a:ln>
              <a:noFill/>
            </a:ln>
          </p:spPr>
        </p:pic>
      </p:grpSp>
      <p:grpSp>
        <p:nvGrpSpPr>
          <p:cNvPr id="171" name="Google Shape;171;p15"/>
          <p:cNvGrpSpPr/>
          <p:nvPr/>
        </p:nvGrpSpPr>
        <p:grpSpPr>
          <a:xfrm>
            <a:off x="8005580" y="276019"/>
            <a:ext cx="1684241" cy="2280047"/>
            <a:chOff x="8589431" y="1754679"/>
            <a:chExt cx="2048706" cy="3134086"/>
          </a:xfrm>
        </p:grpSpPr>
        <p:grpSp>
          <p:nvGrpSpPr>
            <p:cNvPr id="172" name="Google Shape;172;p15"/>
            <p:cNvGrpSpPr/>
            <p:nvPr/>
          </p:nvGrpSpPr>
          <p:grpSpPr>
            <a:xfrm>
              <a:off x="8589431" y="1754679"/>
              <a:ext cx="2048706" cy="3134086"/>
              <a:chOff x="6114531" y="3052254"/>
              <a:chExt cx="2048706" cy="3134086"/>
            </a:xfrm>
          </p:grpSpPr>
          <p:pic>
            <p:nvPicPr>
              <p:cNvPr id="173" name="Google Shape;173;p15"/>
              <p:cNvPicPr preferRelativeResize="0"/>
              <p:nvPr/>
            </p:nvPicPr>
            <p:blipFill rotWithShape="1">
              <a:blip r:embed="rId7">
                <a:alphaModFix/>
              </a:blip>
              <a:srcRect l="15642" r="18989"/>
              <a:stretch/>
            </p:blipFill>
            <p:spPr>
              <a:xfrm>
                <a:off x="6114531" y="3052254"/>
                <a:ext cx="2048706" cy="3134086"/>
              </a:xfrm>
              <a:prstGeom prst="rect">
                <a:avLst/>
              </a:prstGeom>
              <a:noFill/>
              <a:ln>
                <a:noFill/>
              </a:ln>
            </p:spPr>
          </p:pic>
          <p:sp>
            <p:nvSpPr>
              <p:cNvPr id="174" name="Google Shape;174;p15"/>
              <p:cNvSpPr/>
              <p:nvPr/>
            </p:nvSpPr>
            <p:spPr>
              <a:xfrm>
                <a:off x="6606640" y="3533339"/>
                <a:ext cx="1163700" cy="206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500" b="0" i="0" u="none" strike="noStrike" cap="none">
                  <a:solidFill>
                    <a:schemeClr val="dk1"/>
                  </a:solidFill>
                  <a:latin typeface="Calibri"/>
                  <a:ea typeface="Calibri"/>
                  <a:cs typeface="Calibri"/>
                  <a:sym typeface="Calibri"/>
                </a:endParaRPr>
              </a:p>
            </p:txBody>
          </p:sp>
        </p:grpSp>
        <p:pic>
          <p:nvPicPr>
            <p:cNvPr id="175" name="Google Shape;175;p15"/>
            <p:cNvPicPr preferRelativeResize="0"/>
            <p:nvPr/>
          </p:nvPicPr>
          <p:blipFill>
            <a:blip r:embed="rId8">
              <a:alphaModFix/>
            </a:blip>
            <a:stretch>
              <a:fillRect/>
            </a:stretch>
          </p:blipFill>
          <p:spPr>
            <a:xfrm>
              <a:off x="9081013" y="2231377"/>
              <a:ext cx="1163700" cy="2095923"/>
            </a:xfrm>
            <a:prstGeom prst="rect">
              <a:avLst/>
            </a:prstGeom>
            <a:noFill/>
            <a:ln>
              <a:noFill/>
            </a:ln>
          </p:spPr>
        </p:pic>
      </p:grpSp>
      <p:pic>
        <p:nvPicPr>
          <p:cNvPr id="176" name="Google Shape;176;p15"/>
          <p:cNvPicPr preferRelativeResize="0"/>
          <p:nvPr/>
        </p:nvPicPr>
        <p:blipFill>
          <a:blip r:embed="rId9">
            <a:alphaModFix/>
          </a:blip>
          <a:stretch>
            <a:fillRect/>
          </a:stretch>
        </p:blipFill>
        <p:spPr>
          <a:xfrm>
            <a:off x="3087550" y="1697725"/>
            <a:ext cx="870250" cy="870250"/>
          </a:xfrm>
          <a:prstGeom prst="rect">
            <a:avLst/>
          </a:prstGeom>
          <a:noFill/>
          <a:ln>
            <a:noFill/>
          </a:ln>
        </p:spPr>
      </p:pic>
      <p:grpSp>
        <p:nvGrpSpPr>
          <p:cNvPr id="177" name="Google Shape;177;p15"/>
          <p:cNvGrpSpPr/>
          <p:nvPr/>
        </p:nvGrpSpPr>
        <p:grpSpPr>
          <a:xfrm>
            <a:off x="3030600" y="409876"/>
            <a:ext cx="895657" cy="1296424"/>
            <a:chOff x="3030600" y="409876"/>
            <a:chExt cx="895657" cy="1296424"/>
          </a:xfrm>
        </p:grpSpPr>
        <p:pic>
          <p:nvPicPr>
            <p:cNvPr id="178" name="Google Shape;178;p15"/>
            <p:cNvPicPr preferRelativeResize="0"/>
            <p:nvPr/>
          </p:nvPicPr>
          <p:blipFill rotWithShape="1">
            <a:blip r:embed="rId10">
              <a:alphaModFix/>
            </a:blip>
            <a:srcRect l="29079" t="14765" r="31886" b="10171"/>
            <a:stretch/>
          </p:blipFill>
          <p:spPr>
            <a:xfrm rot="-23904">
              <a:off x="3034300" y="412948"/>
              <a:ext cx="888258" cy="837381"/>
            </a:xfrm>
            <a:prstGeom prst="rect">
              <a:avLst/>
            </a:prstGeom>
            <a:noFill/>
            <a:ln>
              <a:noFill/>
            </a:ln>
          </p:spPr>
        </p:pic>
        <p:cxnSp>
          <p:nvCxnSpPr>
            <p:cNvPr id="179" name="Google Shape;179;p15"/>
            <p:cNvCxnSpPr/>
            <p:nvPr/>
          </p:nvCxnSpPr>
          <p:spPr>
            <a:xfrm flipH="1">
              <a:off x="3522784" y="1236800"/>
              <a:ext cx="3600" cy="469500"/>
            </a:xfrm>
            <a:prstGeom prst="straightConnector1">
              <a:avLst/>
            </a:prstGeom>
            <a:noFill/>
            <a:ln w="28575" cap="flat" cmpd="sng">
              <a:solidFill>
                <a:srgbClr val="000000"/>
              </a:solidFill>
              <a:prstDash val="solid"/>
              <a:miter lim="400000"/>
              <a:headEnd type="none" w="sm" len="sm"/>
              <a:tailEnd type="stealth" w="sm" len="sm"/>
            </a:ln>
          </p:spPr>
        </p:cxnSp>
      </p:grpSp>
      <p:pic>
        <p:nvPicPr>
          <p:cNvPr id="180" name="Google Shape;180;p15"/>
          <p:cNvPicPr preferRelativeResize="0"/>
          <p:nvPr/>
        </p:nvPicPr>
        <p:blipFill rotWithShape="1">
          <a:blip r:embed="rId11">
            <a:alphaModFix/>
          </a:blip>
          <a:srcRect t="10455" b="12097"/>
          <a:stretch/>
        </p:blipFill>
        <p:spPr>
          <a:xfrm>
            <a:off x="4998250" y="3922898"/>
            <a:ext cx="3066572" cy="901279"/>
          </a:xfrm>
          <a:prstGeom prst="rect">
            <a:avLst/>
          </a:prstGeom>
          <a:noFill/>
          <a:ln>
            <a:noFill/>
          </a:ln>
        </p:spPr>
      </p:pic>
      <p:pic>
        <p:nvPicPr>
          <p:cNvPr id="181" name="Google Shape;181;p15"/>
          <p:cNvPicPr preferRelativeResize="0"/>
          <p:nvPr/>
        </p:nvPicPr>
        <p:blipFill>
          <a:blip r:embed="rId12">
            <a:alphaModFix/>
          </a:blip>
          <a:stretch>
            <a:fillRect/>
          </a:stretch>
        </p:blipFill>
        <p:spPr>
          <a:xfrm>
            <a:off x="6677204" y="5683022"/>
            <a:ext cx="1267702" cy="901283"/>
          </a:xfrm>
          <a:prstGeom prst="rect">
            <a:avLst/>
          </a:prstGeom>
          <a:noFill/>
          <a:ln>
            <a:noFill/>
          </a:ln>
        </p:spPr>
      </p:pic>
      <p:pic>
        <p:nvPicPr>
          <p:cNvPr id="182" name="Google Shape;182;p15"/>
          <p:cNvPicPr preferRelativeResize="0"/>
          <p:nvPr/>
        </p:nvPicPr>
        <p:blipFill>
          <a:blip r:embed="rId13">
            <a:alphaModFix/>
          </a:blip>
          <a:stretch>
            <a:fillRect/>
          </a:stretch>
        </p:blipFill>
        <p:spPr>
          <a:xfrm>
            <a:off x="1724025" y="3952873"/>
            <a:ext cx="2475869" cy="839525"/>
          </a:xfrm>
          <a:prstGeom prst="rect">
            <a:avLst/>
          </a:prstGeom>
          <a:noFill/>
          <a:ln w="9525" cap="flat" cmpd="sng">
            <a:solidFill>
              <a:srgbClr val="CCCCCC"/>
            </a:solidFill>
            <a:prstDash val="solid"/>
            <a:round/>
            <a:headEnd type="none" w="sm" len="sm"/>
            <a:tailEnd type="none" w="sm" len="sm"/>
          </a:ln>
        </p:spPr>
      </p:pic>
      <p:grpSp>
        <p:nvGrpSpPr>
          <p:cNvPr id="183" name="Google Shape;183;p15"/>
          <p:cNvGrpSpPr/>
          <p:nvPr/>
        </p:nvGrpSpPr>
        <p:grpSpPr>
          <a:xfrm>
            <a:off x="3048000" y="2476500"/>
            <a:ext cx="3483600" cy="1446300"/>
            <a:chOff x="3048000" y="2476500"/>
            <a:chExt cx="3483600" cy="1446300"/>
          </a:xfrm>
        </p:grpSpPr>
        <p:sp>
          <p:nvSpPr>
            <p:cNvPr id="184" name="Google Shape;184;p15"/>
            <p:cNvSpPr txBox="1"/>
            <p:nvPr/>
          </p:nvSpPr>
          <p:spPr>
            <a:xfrm>
              <a:off x="3048000" y="2476500"/>
              <a:ext cx="10668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Third Party RESTful API connection</a:t>
              </a:r>
              <a:endParaRPr sz="1200"/>
            </a:p>
          </p:txBody>
        </p:sp>
        <p:cxnSp>
          <p:nvCxnSpPr>
            <p:cNvPr id="185" name="Google Shape;185;p15"/>
            <p:cNvCxnSpPr>
              <a:stCxn id="184" idx="2"/>
              <a:endCxn id="180" idx="0"/>
            </p:cNvCxnSpPr>
            <p:nvPr/>
          </p:nvCxnSpPr>
          <p:spPr>
            <a:xfrm rot="-5400000" flipH="1">
              <a:off x="4681200" y="2072400"/>
              <a:ext cx="750600" cy="2950200"/>
            </a:xfrm>
            <a:prstGeom prst="bentConnector3">
              <a:avLst>
                <a:gd name="adj1" fmla="val 50000"/>
              </a:avLst>
            </a:prstGeom>
            <a:noFill/>
            <a:ln w="28575" cap="flat" cmpd="sng">
              <a:solidFill>
                <a:schemeClr val="dk2"/>
              </a:solidFill>
              <a:prstDash val="solid"/>
              <a:round/>
              <a:headEnd type="none" w="med" len="med"/>
              <a:tailEnd type="triangle" w="med" len="med"/>
            </a:ln>
          </p:spPr>
        </p:cxnSp>
      </p:grpSp>
      <p:grpSp>
        <p:nvGrpSpPr>
          <p:cNvPr id="186" name="Google Shape;186;p15"/>
          <p:cNvGrpSpPr/>
          <p:nvPr/>
        </p:nvGrpSpPr>
        <p:grpSpPr>
          <a:xfrm>
            <a:off x="4638675" y="2833152"/>
            <a:ext cx="2209500" cy="1089600"/>
            <a:chOff x="4638675" y="2833152"/>
            <a:chExt cx="2209500" cy="1089600"/>
          </a:xfrm>
        </p:grpSpPr>
        <p:cxnSp>
          <p:nvCxnSpPr>
            <p:cNvPr id="187" name="Google Shape;187;p15"/>
            <p:cNvCxnSpPr>
              <a:stCxn id="188" idx="2"/>
              <a:endCxn id="180" idx="0"/>
            </p:cNvCxnSpPr>
            <p:nvPr/>
          </p:nvCxnSpPr>
          <p:spPr>
            <a:xfrm rot="-5400000" flipH="1">
              <a:off x="5755275" y="3146502"/>
              <a:ext cx="764400" cy="788100"/>
            </a:xfrm>
            <a:prstGeom prst="bentConnector3">
              <a:avLst>
                <a:gd name="adj1" fmla="val 50010"/>
              </a:avLst>
            </a:prstGeom>
            <a:noFill/>
            <a:ln w="28575" cap="flat" cmpd="sng">
              <a:solidFill>
                <a:schemeClr val="dk2"/>
              </a:solidFill>
              <a:prstDash val="solid"/>
              <a:round/>
              <a:headEnd type="none" w="med" len="med"/>
              <a:tailEnd type="triangle" w="med" len="med"/>
            </a:ln>
          </p:spPr>
        </p:cxnSp>
        <p:sp>
          <p:nvSpPr>
            <p:cNvPr id="188" name="Google Shape;188;p15"/>
            <p:cNvSpPr txBox="1"/>
            <p:nvPr/>
          </p:nvSpPr>
          <p:spPr>
            <a:xfrm>
              <a:off x="4638675" y="2833152"/>
              <a:ext cx="2209500" cy="3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Passive App </a:t>
              </a:r>
              <a:endParaRPr sz="1200"/>
            </a:p>
          </p:txBody>
        </p:sp>
      </p:grpSp>
      <p:grpSp>
        <p:nvGrpSpPr>
          <p:cNvPr id="189" name="Google Shape;189;p15"/>
          <p:cNvGrpSpPr/>
          <p:nvPr/>
        </p:nvGrpSpPr>
        <p:grpSpPr>
          <a:xfrm>
            <a:off x="676400" y="4824178"/>
            <a:ext cx="5855136" cy="1878156"/>
            <a:chOff x="676400" y="4824178"/>
            <a:chExt cx="5855136" cy="1878156"/>
          </a:xfrm>
        </p:grpSpPr>
        <p:sp>
          <p:nvSpPr>
            <p:cNvPr id="190" name="Google Shape;190;p15"/>
            <p:cNvSpPr txBox="1"/>
            <p:nvPr/>
          </p:nvSpPr>
          <p:spPr>
            <a:xfrm>
              <a:off x="676400" y="6303033"/>
              <a:ext cx="1923900" cy="39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i="1"/>
                <a:t>Real Time Data Analytics</a:t>
              </a:r>
              <a:endParaRPr sz="1200" b="1" i="1"/>
            </a:p>
          </p:txBody>
        </p:sp>
        <p:cxnSp>
          <p:nvCxnSpPr>
            <p:cNvPr id="191" name="Google Shape;191;p15"/>
            <p:cNvCxnSpPr>
              <a:stCxn id="180" idx="2"/>
              <a:endCxn id="192" idx="0"/>
            </p:cNvCxnSpPr>
            <p:nvPr/>
          </p:nvCxnSpPr>
          <p:spPr>
            <a:xfrm rot="5400000">
              <a:off x="3741086" y="2687428"/>
              <a:ext cx="653700" cy="4927200"/>
            </a:xfrm>
            <a:prstGeom prst="bentConnector3">
              <a:avLst>
                <a:gd name="adj1" fmla="val 49996"/>
              </a:avLst>
            </a:prstGeom>
            <a:noFill/>
            <a:ln w="28575" cap="flat" cmpd="sng">
              <a:solidFill>
                <a:schemeClr val="dk2"/>
              </a:solidFill>
              <a:prstDash val="solid"/>
              <a:round/>
              <a:headEnd type="none" w="med" len="med"/>
              <a:tailEnd type="triangle" w="med" len="med"/>
            </a:ln>
          </p:spPr>
        </p:cxnSp>
      </p:grpSp>
      <p:grpSp>
        <p:nvGrpSpPr>
          <p:cNvPr id="193" name="Google Shape;193;p15"/>
          <p:cNvGrpSpPr/>
          <p:nvPr/>
        </p:nvGrpSpPr>
        <p:grpSpPr>
          <a:xfrm>
            <a:off x="1724067" y="3627304"/>
            <a:ext cx="3274127" cy="746231"/>
            <a:chOff x="1781500" y="3678966"/>
            <a:chExt cx="3274127" cy="746231"/>
          </a:xfrm>
        </p:grpSpPr>
        <p:sp>
          <p:nvSpPr>
            <p:cNvPr id="194" name="Google Shape;194;p15"/>
            <p:cNvSpPr txBox="1"/>
            <p:nvPr/>
          </p:nvSpPr>
          <p:spPr>
            <a:xfrm>
              <a:off x="1781500" y="3678966"/>
              <a:ext cx="2268000" cy="39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Participant Management</a:t>
              </a:r>
              <a:endParaRPr sz="1200"/>
            </a:p>
          </p:txBody>
        </p:sp>
        <p:cxnSp>
          <p:nvCxnSpPr>
            <p:cNvPr id="195" name="Google Shape;195;p15"/>
            <p:cNvCxnSpPr>
              <a:stCxn id="182" idx="3"/>
              <a:endCxn id="180" idx="1"/>
            </p:cNvCxnSpPr>
            <p:nvPr/>
          </p:nvCxnSpPr>
          <p:spPr>
            <a:xfrm>
              <a:off x="4257327" y="4424297"/>
              <a:ext cx="798300" cy="900"/>
            </a:xfrm>
            <a:prstGeom prst="straightConnector1">
              <a:avLst/>
            </a:prstGeom>
            <a:noFill/>
            <a:ln w="28575" cap="flat" cmpd="sng">
              <a:solidFill>
                <a:schemeClr val="dk2"/>
              </a:solidFill>
              <a:prstDash val="solid"/>
              <a:round/>
              <a:headEnd type="triangle" w="med" len="med"/>
              <a:tailEnd type="triangle" w="med" len="med"/>
            </a:ln>
          </p:spPr>
        </p:cxnSp>
      </p:grpSp>
      <p:grpSp>
        <p:nvGrpSpPr>
          <p:cNvPr id="196" name="Google Shape;196;p15"/>
          <p:cNvGrpSpPr/>
          <p:nvPr/>
        </p:nvGrpSpPr>
        <p:grpSpPr>
          <a:xfrm>
            <a:off x="4163110" y="1568109"/>
            <a:ext cx="3083041" cy="1276786"/>
            <a:chOff x="4163110" y="1568109"/>
            <a:chExt cx="3083041" cy="1276786"/>
          </a:xfrm>
        </p:grpSpPr>
        <p:grpSp>
          <p:nvGrpSpPr>
            <p:cNvPr id="197" name="Google Shape;197;p15"/>
            <p:cNvGrpSpPr/>
            <p:nvPr/>
          </p:nvGrpSpPr>
          <p:grpSpPr>
            <a:xfrm>
              <a:off x="4163110" y="1568109"/>
              <a:ext cx="3014372" cy="1276786"/>
              <a:chOff x="227283" y="4421727"/>
              <a:chExt cx="2962237" cy="1468752"/>
            </a:xfrm>
          </p:grpSpPr>
          <p:pic>
            <p:nvPicPr>
              <p:cNvPr id="198" name="Google Shape;198;p15"/>
              <p:cNvPicPr preferRelativeResize="0"/>
              <p:nvPr/>
            </p:nvPicPr>
            <p:blipFill rotWithShape="1">
              <a:blip r:embed="rId14">
                <a:alphaModFix/>
              </a:blip>
              <a:srcRect l="25940" r="27109"/>
              <a:stretch/>
            </p:blipFill>
            <p:spPr>
              <a:xfrm rot="-5400000">
                <a:off x="974025" y="3674985"/>
                <a:ext cx="1468752" cy="2962237"/>
              </a:xfrm>
              <a:prstGeom prst="rect">
                <a:avLst/>
              </a:prstGeom>
              <a:noFill/>
              <a:ln>
                <a:noFill/>
              </a:ln>
              <a:effectLst>
                <a:outerShdw blurRad="57150" dist="66675" dir="5400000" algn="bl" rotWithShape="0">
                  <a:srgbClr val="000000">
                    <a:alpha val="50000"/>
                  </a:srgbClr>
                </a:outerShdw>
              </a:effectLst>
            </p:spPr>
          </p:pic>
          <p:pic>
            <p:nvPicPr>
              <p:cNvPr id="199" name="Google Shape;199;p15"/>
              <p:cNvPicPr preferRelativeResize="0"/>
              <p:nvPr/>
            </p:nvPicPr>
            <p:blipFill rotWithShape="1">
              <a:blip r:embed="rId15">
                <a:alphaModFix/>
              </a:blip>
              <a:srcRect/>
              <a:stretch/>
            </p:blipFill>
            <p:spPr>
              <a:xfrm>
                <a:off x="748650" y="4523988"/>
                <a:ext cx="2043584" cy="1229362"/>
              </a:xfrm>
              <a:prstGeom prst="rect">
                <a:avLst/>
              </a:prstGeom>
              <a:noFill/>
              <a:ln>
                <a:noFill/>
              </a:ln>
              <a:effectLst>
                <a:outerShdw blurRad="57150" dist="66675" dir="5400000" algn="bl" rotWithShape="0">
                  <a:srgbClr val="000000">
                    <a:alpha val="50000"/>
                  </a:srgbClr>
                </a:outerShdw>
              </a:effectLst>
            </p:spPr>
          </p:pic>
        </p:grpSp>
        <p:pic>
          <p:nvPicPr>
            <p:cNvPr id="200" name="Google Shape;200;p15"/>
            <p:cNvPicPr preferRelativeResize="0"/>
            <p:nvPr/>
          </p:nvPicPr>
          <p:blipFill>
            <a:blip r:embed="rId16">
              <a:alphaModFix/>
            </a:blip>
            <a:stretch>
              <a:fillRect/>
            </a:stretch>
          </p:blipFill>
          <p:spPr>
            <a:xfrm>
              <a:off x="7015350" y="2122300"/>
              <a:ext cx="230801" cy="216433"/>
            </a:xfrm>
            <a:prstGeom prst="rect">
              <a:avLst/>
            </a:prstGeom>
            <a:noFill/>
            <a:ln>
              <a:noFill/>
            </a:ln>
            <a:effectLst>
              <a:outerShdw blurRad="57150" dist="66675" dir="5400000" algn="bl" rotWithShape="0">
                <a:srgbClr val="000000">
                  <a:alpha val="50000"/>
                </a:srgbClr>
              </a:outerShdw>
            </a:effectLst>
          </p:spPr>
        </p:pic>
      </p:grpSp>
      <p:pic>
        <p:nvPicPr>
          <p:cNvPr id="201" name="Google Shape;201;p15"/>
          <p:cNvPicPr preferRelativeResize="0"/>
          <p:nvPr/>
        </p:nvPicPr>
        <p:blipFill>
          <a:blip r:embed="rId17">
            <a:alphaModFix/>
          </a:blip>
          <a:stretch>
            <a:fillRect/>
          </a:stretch>
        </p:blipFill>
        <p:spPr>
          <a:xfrm>
            <a:off x="1461063" y="1846250"/>
            <a:ext cx="839522" cy="839522"/>
          </a:xfrm>
          <a:prstGeom prst="rect">
            <a:avLst/>
          </a:prstGeom>
          <a:noFill/>
          <a:ln>
            <a:noFill/>
          </a:ln>
        </p:spPr>
      </p:pic>
      <p:grpSp>
        <p:nvGrpSpPr>
          <p:cNvPr id="202" name="Google Shape;202;p15"/>
          <p:cNvGrpSpPr/>
          <p:nvPr/>
        </p:nvGrpSpPr>
        <p:grpSpPr>
          <a:xfrm>
            <a:off x="1392067" y="2712364"/>
            <a:ext cx="5139450" cy="1210500"/>
            <a:chOff x="1392067" y="2712364"/>
            <a:chExt cx="5139450" cy="1210500"/>
          </a:xfrm>
        </p:grpSpPr>
        <p:cxnSp>
          <p:nvCxnSpPr>
            <p:cNvPr id="203" name="Google Shape;203;p15"/>
            <p:cNvCxnSpPr>
              <a:stCxn id="204" idx="2"/>
              <a:endCxn id="180" idx="0"/>
            </p:cNvCxnSpPr>
            <p:nvPr/>
          </p:nvCxnSpPr>
          <p:spPr>
            <a:xfrm rot="-5400000" flipH="1">
              <a:off x="3919417" y="1310764"/>
              <a:ext cx="739200" cy="4485000"/>
            </a:xfrm>
            <a:prstGeom prst="bentConnector3">
              <a:avLst>
                <a:gd name="adj1" fmla="val 50009"/>
              </a:avLst>
            </a:prstGeom>
            <a:noFill/>
            <a:ln w="28575" cap="flat" cmpd="sng">
              <a:solidFill>
                <a:schemeClr val="dk2"/>
              </a:solidFill>
              <a:prstDash val="solid"/>
              <a:round/>
              <a:headEnd type="none" w="med" len="med"/>
              <a:tailEnd type="triangle" w="med" len="med"/>
            </a:ln>
          </p:spPr>
        </p:cxnSp>
        <p:sp>
          <p:nvSpPr>
            <p:cNvPr id="204" name="Google Shape;204;p15"/>
            <p:cNvSpPr txBox="1"/>
            <p:nvPr/>
          </p:nvSpPr>
          <p:spPr>
            <a:xfrm>
              <a:off x="1392067" y="2712364"/>
              <a:ext cx="1308900" cy="47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RADAR-IoT Framework</a:t>
              </a:r>
              <a:endParaRPr sz="1200"/>
            </a:p>
          </p:txBody>
        </p:sp>
      </p:grpSp>
      <p:grpSp>
        <p:nvGrpSpPr>
          <p:cNvPr id="205" name="Google Shape;205;p15"/>
          <p:cNvGrpSpPr/>
          <p:nvPr/>
        </p:nvGrpSpPr>
        <p:grpSpPr>
          <a:xfrm>
            <a:off x="1248100" y="311465"/>
            <a:ext cx="1265449" cy="1599985"/>
            <a:chOff x="1248100" y="311465"/>
            <a:chExt cx="1265449" cy="1599985"/>
          </a:xfrm>
        </p:grpSpPr>
        <p:grpSp>
          <p:nvGrpSpPr>
            <p:cNvPr id="206" name="Google Shape;206;p15"/>
            <p:cNvGrpSpPr/>
            <p:nvPr/>
          </p:nvGrpSpPr>
          <p:grpSpPr>
            <a:xfrm>
              <a:off x="1248100" y="311465"/>
              <a:ext cx="1265449" cy="1142635"/>
              <a:chOff x="1659475" y="3655165"/>
              <a:chExt cx="1265449" cy="1142635"/>
            </a:xfrm>
          </p:grpSpPr>
          <p:pic>
            <p:nvPicPr>
              <p:cNvPr id="207" name="Google Shape;207;p15"/>
              <p:cNvPicPr preferRelativeResize="0"/>
              <p:nvPr/>
            </p:nvPicPr>
            <p:blipFill>
              <a:blip r:embed="rId18">
                <a:alphaModFix/>
              </a:blip>
              <a:stretch>
                <a:fillRect/>
              </a:stretch>
            </p:blipFill>
            <p:spPr>
              <a:xfrm>
                <a:off x="1659475" y="3655165"/>
                <a:ext cx="712525" cy="534400"/>
              </a:xfrm>
              <a:prstGeom prst="rect">
                <a:avLst/>
              </a:prstGeom>
              <a:noFill/>
              <a:ln>
                <a:noFill/>
              </a:ln>
            </p:spPr>
          </p:pic>
          <p:pic>
            <p:nvPicPr>
              <p:cNvPr id="208" name="Google Shape;208;p15"/>
              <p:cNvPicPr preferRelativeResize="0"/>
              <p:nvPr/>
            </p:nvPicPr>
            <p:blipFill>
              <a:blip r:embed="rId19">
                <a:alphaModFix/>
              </a:blip>
              <a:stretch>
                <a:fillRect/>
              </a:stretch>
            </p:blipFill>
            <p:spPr>
              <a:xfrm>
                <a:off x="2340875" y="3751537"/>
                <a:ext cx="584050" cy="438038"/>
              </a:xfrm>
              <a:prstGeom prst="rect">
                <a:avLst/>
              </a:prstGeom>
              <a:noFill/>
              <a:ln>
                <a:noFill/>
              </a:ln>
            </p:spPr>
          </p:pic>
          <p:pic>
            <p:nvPicPr>
              <p:cNvPr id="209" name="Google Shape;209;p15"/>
              <p:cNvPicPr preferRelativeResize="0"/>
              <p:nvPr/>
            </p:nvPicPr>
            <p:blipFill>
              <a:blip r:embed="rId20">
                <a:alphaModFix/>
              </a:blip>
              <a:stretch>
                <a:fillRect/>
              </a:stretch>
            </p:blipFill>
            <p:spPr>
              <a:xfrm>
                <a:off x="1683025" y="4359762"/>
                <a:ext cx="584050" cy="438038"/>
              </a:xfrm>
              <a:prstGeom prst="rect">
                <a:avLst/>
              </a:prstGeom>
              <a:noFill/>
              <a:ln>
                <a:noFill/>
              </a:ln>
            </p:spPr>
          </p:pic>
        </p:grpSp>
        <p:cxnSp>
          <p:nvCxnSpPr>
            <p:cNvPr id="210" name="Google Shape;210;p15"/>
            <p:cNvCxnSpPr/>
            <p:nvPr/>
          </p:nvCxnSpPr>
          <p:spPr>
            <a:xfrm flipH="1">
              <a:off x="1960684" y="1441950"/>
              <a:ext cx="3600" cy="469500"/>
            </a:xfrm>
            <a:prstGeom prst="straightConnector1">
              <a:avLst/>
            </a:prstGeom>
            <a:noFill/>
            <a:ln w="28575" cap="flat" cmpd="sng">
              <a:solidFill>
                <a:srgbClr val="000000"/>
              </a:solidFill>
              <a:prstDash val="solid"/>
              <a:miter lim="400000"/>
              <a:headEnd type="none" w="sm" len="sm"/>
              <a:tailEnd type="stealth" w="sm" len="sm"/>
            </a:ln>
          </p:spPr>
        </p:cxnSp>
        <p:sp>
          <p:nvSpPr>
            <p:cNvPr id="211" name="Google Shape;211;p15"/>
            <p:cNvSpPr txBox="1"/>
            <p:nvPr/>
          </p:nvSpPr>
          <p:spPr>
            <a:xfrm>
              <a:off x="1654225" y="743500"/>
              <a:ext cx="839100" cy="3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IoT sensors</a:t>
              </a:r>
              <a:endParaRPr sz="1200"/>
            </a:p>
          </p:txBody>
        </p:sp>
      </p:grpSp>
      <p:grpSp>
        <p:nvGrpSpPr>
          <p:cNvPr id="212" name="Google Shape;212;p15"/>
          <p:cNvGrpSpPr/>
          <p:nvPr/>
        </p:nvGrpSpPr>
        <p:grpSpPr>
          <a:xfrm>
            <a:off x="6531536" y="2427300"/>
            <a:ext cx="2957664" cy="1495598"/>
            <a:chOff x="6531536" y="2427300"/>
            <a:chExt cx="2957664" cy="1495598"/>
          </a:xfrm>
        </p:grpSpPr>
        <p:sp>
          <p:nvSpPr>
            <p:cNvPr id="213" name="Google Shape;213;p15"/>
            <p:cNvSpPr txBox="1"/>
            <p:nvPr/>
          </p:nvSpPr>
          <p:spPr>
            <a:xfrm>
              <a:off x="8331200" y="2427300"/>
              <a:ext cx="11580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Personalised Self Report &amp; Interventions</a:t>
              </a:r>
              <a:endParaRPr sz="1200"/>
            </a:p>
          </p:txBody>
        </p:sp>
        <p:cxnSp>
          <p:nvCxnSpPr>
            <p:cNvPr id="214" name="Google Shape;214;p15"/>
            <p:cNvCxnSpPr>
              <a:stCxn id="180" idx="0"/>
              <a:endCxn id="213" idx="2"/>
            </p:cNvCxnSpPr>
            <p:nvPr/>
          </p:nvCxnSpPr>
          <p:spPr>
            <a:xfrm rot="-5400000">
              <a:off x="7294586" y="2307248"/>
              <a:ext cx="852600" cy="2378700"/>
            </a:xfrm>
            <a:prstGeom prst="bentConnector3">
              <a:avLst>
                <a:gd name="adj1" fmla="val 44512"/>
              </a:avLst>
            </a:prstGeom>
            <a:noFill/>
            <a:ln w="28575" cap="flat" cmpd="sng">
              <a:solidFill>
                <a:schemeClr val="dk2"/>
              </a:solidFill>
              <a:prstDash val="solid"/>
              <a:round/>
              <a:headEnd type="triangle" w="med" len="med"/>
              <a:tailEnd type="triangle" w="med" len="med"/>
            </a:ln>
          </p:spPr>
        </p:cxnSp>
      </p:grpSp>
      <p:grpSp>
        <p:nvGrpSpPr>
          <p:cNvPr id="215" name="Google Shape;215;p15"/>
          <p:cNvGrpSpPr/>
          <p:nvPr/>
        </p:nvGrpSpPr>
        <p:grpSpPr>
          <a:xfrm>
            <a:off x="2039408" y="5229500"/>
            <a:ext cx="8474958" cy="904254"/>
            <a:chOff x="2039408" y="5229500"/>
            <a:chExt cx="8474958" cy="904254"/>
          </a:xfrm>
        </p:grpSpPr>
        <p:sp>
          <p:nvSpPr>
            <p:cNvPr id="216" name="Google Shape;216;p15"/>
            <p:cNvSpPr txBox="1"/>
            <p:nvPr/>
          </p:nvSpPr>
          <p:spPr>
            <a:xfrm>
              <a:off x="4864667" y="5316483"/>
              <a:ext cx="3147600" cy="39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t>Interventions               Visualisation      </a:t>
              </a:r>
              <a:endParaRPr sz="1200" b="1"/>
            </a:p>
          </p:txBody>
        </p:sp>
        <p:cxnSp>
          <p:nvCxnSpPr>
            <p:cNvPr id="217" name="Google Shape;217;p15"/>
            <p:cNvCxnSpPr>
              <a:stCxn id="192" idx="3"/>
              <a:endCxn id="218" idx="1"/>
            </p:cNvCxnSpPr>
            <p:nvPr/>
          </p:nvCxnSpPr>
          <p:spPr>
            <a:xfrm>
              <a:off x="2039408" y="5912954"/>
              <a:ext cx="3253200" cy="220800"/>
            </a:xfrm>
            <a:prstGeom prst="bentConnector3">
              <a:avLst>
                <a:gd name="adj1" fmla="val 49998"/>
              </a:avLst>
            </a:prstGeom>
            <a:noFill/>
            <a:ln w="28575" cap="flat" cmpd="sng">
              <a:solidFill>
                <a:schemeClr val="dk2"/>
              </a:solidFill>
              <a:prstDash val="solid"/>
              <a:round/>
              <a:headEnd type="none" w="med" len="med"/>
              <a:tailEnd type="triangle" w="med" len="med"/>
            </a:ln>
          </p:spPr>
        </p:cxnSp>
        <p:cxnSp>
          <p:nvCxnSpPr>
            <p:cNvPr id="219" name="Google Shape;219;p15"/>
            <p:cNvCxnSpPr>
              <a:stCxn id="220" idx="2"/>
              <a:endCxn id="181" idx="3"/>
            </p:cNvCxnSpPr>
            <p:nvPr/>
          </p:nvCxnSpPr>
          <p:spPr>
            <a:xfrm rot="5400000">
              <a:off x="8777517" y="4396850"/>
              <a:ext cx="904200" cy="2569500"/>
            </a:xfrm>
            <a:prstGeom prst="bentConnector2">
              <a:avLst/>
            </a:prstGeom>
            <a:noFill/>
            <a:ln w="28575" cap="flat" cmpd="sng">
              <a:solidFill>
                <a:schemeClr val="dk2"/>
              </a:solidFill>
              <a:prstDash val="solid"/>
              <a:round/>
              <a:headEnd type="none" w="med" len="med"/>
              <a:tailEnd type="triangle" w="med" len="med"/>
            </a:ln>
          </p:spPr>
        </p:cxnSp>
      </p:grpSp>
      <p:pic>
        <p:nvPicPr>
          <p:cNvPr id="220" name="Google Shape;220;p15"/>
          <p:cNvPicPr preferRelativeResize="0"/>
          <p:nvPr/>
        </p:nvPicPr>
        <p:blipFill>
          <a:blip r:embed="rId21">
            <a:alphaModFix/>
          </a:blip>
          <a:stretch>
            <a:fillRect/>
          </a:stretch>
        </p:blipFill>
        <p:spPr>
          <a:xfrm>
            <a:off x="10079233" y="4359233"/>
            <a:ext cx="870267" cy="870267"/>
          </a:xfrm>
          <a:prstGeom prst="rect">
            <a:avLst/>
          </a:prstGeom>
          <a:noFill/>
          <a:ln>
            <a:noFill/>
          </a:ln>
        </p:spPr>
      </p:pic>
      <p:grpSp>
        <p:nvGrpSpPr>
          <p:cNvPr id="221" name="Google Shape;221;p15"/>
          <p:cNvGrpSpPr/>
          <p:nvPr/>
        </p:nvGrpSpPr>
        <p:grpSpPr>
          <a:xfrm>
            <a:off x="8064822" y="3693533"/>
            <a:ext cx="3563211" cy="1100905"/>
            <a:chOff x="7548689" y="3797200"/>
            <a:chExt cx="3563211" cy="1100905"/>
          </a:xfrm>
        </p:grpSpPr>
        <p:cxnSp>
          <p:nvCxnSpPr>
            <p:cNvPr id="222" name="Google Shape;222;p15"/>
            <p:cNvCxnSpPr>
              <a:stCxn id="180" idx="3"/>
              <a:endCxn id="220" idx="1"/>
            </p:cNvCxnSpPr>
            <p:nvPr/>
          </p:nvCxnSpPr>
          <p:spPr>
            <a:xfrm>
              <a:off x="7548689" y="4477205"/>
              <a:ext cx="2014500" cy="420900"/>
            </a:xfrm>
            <a:prstGeom prst="bentConnector3">
              <a:avLst>
                <a:gd name="adj1" fmla="val 49998"/>
              </a:avLst>
            </a:prstGeom>
            <a:noFill/>
            <a:ln w="28575" cap="flat" cmpd="sng">
              <a:solidFill>
                <a:schemeClr val="dk2"/>
              </a:solidFill>
              <a:prstDash val="solid"/>
              <a:round/>
              <a:headEnd type="none" w="med" len="med"/>
              <a:tailEnd type="triangle" w="med" len="med"/>
            </a:ln>
          </p:spPr>
        </p:cxnSp>
        <p:sp>
          <p:nvSpPr>
            <p:cNvPr id="223" name="Google Shape;223;p15"/>
            <p:cNvSpPr txBox="1"/>
            <p:nvPr/>
          </p:nvSpPr>
          <p:spPr>
            <a:xfrm>
              <a:off x="9188000" y="3797200"/>
              <a:ext cx="1923900" cy="39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i="1"/>
                <a:t>Historical Data Storage &amp; Analytics</a:t>
              </a:r>
              <a:endParaRPr sz="1200" b="1" i="1"/>
            </a:p>
          </p:txBody>
        </p:sp>
      </p:grpSp>
      <p:pic>
        <p:nvPicPr>
          <p:cNvPr id="218" name="Google Shape;218;p15"/>
          <p:cNvPicPr preferRelativeResize="0"/>
          <p:nvPr/>
        </p:nvPicPr>
        <p:blipFill rotWithShape="1">
          <a:blip r:embed="rId22">
            <a:alphaModFix/>
          </a:blip>
          <a:srcRect l="12914"/>
          <a:stretch/>
        </p:blipFill>
        <p:spPr>
          <a:xfrm>
            <a:off x="5292498" y="5737367"/>
            <a:ext cx="690236" cy="792596"/>
          </a:xfrm>
          <a:prstGeom prst="rect">
            <a:avLst/>
          </a:prstGeom>
          <a:noFill/>
          <a:ln>
            <a:noFill/>
          </a:ln>
        </p:spPr>
      </p:pic>
      <p:grpSp>
        <p:nvGrpSpPr>
          <p:cNvPr id="224" name="Google Shape;224;p15"/>
          <p:cNvGrpSpPr/>
          <p:nvPr/>
        </p:nvGrpSpPr>
        <p:grpSpPr>
          <a:xfrm>
            <a:off x="1169142" y="5477821"/>
            <a:ext cx="870267" cy="870267"/>
            <a:chOff x="1221467" y="5455383"/>
            <a:chExt cx="870267" cy="870267"/>
          </a:xfrm>
        </p:grpSpPr>
        <p:pic>
          <p:nvPicPr>
            <p:cNvPr id="192" name="Google Shape;192;p15"/>
            <p:cNvPicPr preferRelativeResize="0"/>
            <p:nvPr/>
          </p:nvPicPr>
          <p:blipFill>
            <a:blip r:embed="rId21">
              <a:alphaModFix/>
            </a:blip>
            <a:stretch>
              <a:fillRect/>
            </a:stretch>
          </p:blipFill>
          <p:spPr>
            <a:xfrm>
              <a:off x="1221467" y="5455383"/>
              <a:ext cx="870267" cy="870267"/>
            </a:xfrm>
            <a:prstGeom prst="rect">
              <a:avLst/>
            </a:prstGeom>
            <a:noFill/>
            <a:ln>
              <a:noFill/>
            </a:ln>
          </p:spPr>
        </p:pic>
        <p:pic>
          <p:nvPicPr>
            <p:cNvPr id="225" name="Google Shape;225;p15"/>
            <p:cNvPicPr preferRelativeResize="0"/>
            <p:nvPr/>
          </p:nvPicPr>
          <p:blipFill>
            <a:blip r:embed="rId23">
              <a:alphaModFix/>
            </a:blip>
            <a:stretch>
              <a:fillRect/>
            </a:stretch>
          </p:blipFill>
          <p:spPr>
            <a:xfrm>
              <a:off x="1457011" y="5792863"/>
              <a:ext cx="399205" cy="399200"/>
            </a:xfrm>
            <a:prstGeom prst="rect">
              <a:avLst/>
            </a:prstGeom>
            <a:noFill/>
            <a:ln>
              <a:noFill/>
            </a:ln>
          </p:spPr>
        </p:pic>
      </p:grpSp>
      <p:grpSp>
        <p:nvGrpSpPr>
          <p:cNvPr id="226" name="Google Shape;226;p15"/>
          <p:cNvGrpSpPr/>
          <p:nvPr/>
        </p:nvGrpSpPr>
        <p:grpSpPr>
          <a:xfrm>
            <a:off x="6531450" y="2476500"/>
            <a:ext cx="5104950" cy="1446300"/>
            <a:chOff x="6531450" y="2476500"/>
            <a:chExt cx="5104950" cy="1446300"/>
          </a:xfrm>
        </p:grpSpPr>
        <p:cxnSp>
          <p:nvCxnSpPr>
            <p:cNvPr id="227" name="Google Shape;227;p15"/>
            <p:cNvCxnSpPr>
              <a:stCxn id="228" idx="2"/>
              <a:endCxn id="180" idx="0"/>
            </p:cNvCxnSpPr>
            <p:nvPr/>
          </p:nvCxnSpPr>
          <p:spPr>
            <a:xfrm rot="5400000">
              <a:off x="8247450" y="1456200"/>
              <a:ext cx="750600" cy="4182600"/>
            </a:xfrm>
            <a:prstGeom prst="bentConnector3">
              <a:avLst>
                <a:gd name="adj1" fmla="val 50007"/>
              </a:avLst>
            </a:prstGeom>
            <a:noFill/>
            <a:ln w="28575" cap="flat" cmpd="sng">
              <a:solidFill>
                <a:schemeClr val="dk2"/>
              </a:solidFill>
              <a:prstDash val="solid"/>
              <a:round/>
              <a:headEnd type="none" w="med" len="med"/>
              <a:tailEnd type="triangle" w="med" len="med"/>
            </a:ln>
          </p:spPr>
        </p:cxnSp>
        <p:sp>
          <p:nvSpPr>
            <p:cNvPr id="228" name="Google Shape;228;p15"/>
            <p:cNvSpPr txBox="1"/>
            <p:nvPr/>
          </p:nvSpPr>
          <p:spPr>
            <a:xfrm>
              <a:off x="9791700" y="2476500"/>
              <a:ext cx="18447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e.g. Third Party App Integration</a:t>
              </a:r>
              <a:endParaRPr sz="1200"/>
            </a:p>
          </p:txBody>
        </p:sp>
      </p:grpSp>
      <p:pic>
        <p:nvPicPr>
          <p:cNvPr id="229" name="Google Shape;229;p15"/>
          <p:cNvPicPr preferRelativeResize="0"/>
          <p:nvPr/>
        </p:nvPicPr>
        <p:blipFill>
          <a:blip r:embed="rId24">
            <a:alphaModFix/>
          </a:blip>
          <a:stretch>
            <a:fillRect/>
          </a:stretch>
        </p:blipFill>
        <p:spPr>
          <a:xfrm>
            <a:off x="308234" y="4092845"/>
            <a:ext cx="599645" cy="631200"/>
          </a:xfrm>
          <a:prstGeom prst="rect">
            <a:avLst/>
          </a:prstGeom>
          <a:noFill/>
          <a:ln>
            <a:noFill/>
          </a:ln>
        </p:spPr>
      </p:pic>
      <p:cxnSp>
        <p:nvCxnSpPr>
          <p:cNvPr id="230" name="Google Shape;230;p15"/>
          <p:cNvCxnSpPr/>
          <p:nvPr/>
        </p:nvCxnSpPr>
        <p:spPr>
          <a:xfrm>
            <a:off x="925669" y="4418285"/>
            <a:ext cx="798300" cy="900"/>
          </a:xfrm>
          <a:prstGeom prst="straightConnector1">
            <a:avLst/>
          </a:prstGeom>
          <a:noFill/>
          <a:ln w="28575" cap="flat" cmpd="sng">
            <a:solidFill>
              <a:schemeClr val="dk2"/>
            </a:solidFill>
            <a:prstDash val="solid"/>
            <a:round/>
            <a:headEnd type="triangle" w="med" len="med"/>
            <a:tailEnd type="triangle" w="med" len="med"/>
          </a:ln>
        </p:spPr>
      </p:cxnSp>
      <p:sp>
        <p:nvSpPr>
          <p:cNvPr id="231" name="Google Shape;231;p15"/>
          <p:cNvSpPr txBox="1"/>
          <p:nvPr/>
        </p:nvSpPr>
        <p:spPr>
          <a:xfrm>
            <a:off x="8192000" y="6324400"/>
            <a:ext cx="3999900" cy="5388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1900"/>
              <a:t>👉 </a:t>
            </a:r>
            <a:r>
              <a:rPr lang="en-GB" sz="1900" u="sng">
                <a:solidFill>
                  <a:schemeClr val="hlink"/>
                </a:solidFill>
                <a:hlinkClick r:id="rId25"/>
              </a:rPr>
              <a:t>https://radar-base.org/</a:t>
            </a:r>
            <a:endParaRPr sz="1900"/>
          </a:p>
        </p:txBody>
      </p:sp>
      <p:pic>
        <p:nvPicPr>
          <p:cNvPr id="232" name="Google Shape;232;p15"/>
          <p:cNvPicPr preferRelativeResize="0"/>
          <p:nvPr/>
        </p:nvPicPr>
        <p:blipFill rotWithShape="1">
          <a:blip r:embed="rId26">
            <a:alphaModFix/>
          </a:blip>
          <a:srcRect l="34446" r="35536"/>
          <a:stretch/>
        </p:blipFill>
        <p:spPr>
          <a:xfrm>
            <a:off x="10026900" y="61700"/>
            <a:ext cx="1354046" cy="25259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childTnLst>
                                </p:cTn>
                              </p:par>
                              <p:par>
                                <p:cTn id="8" presetID="10" presetClass="entr" presetSubtype="0" fill="hold"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1000"/>
                                        <p:tgtEl>
                                          <p:spTgt spid="163"/>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186"/>
                                        </p:tgtEl>
                                        <p:attrNameLst>
                                          <p:attrName>style.visibility</p:attrName>
                                        </p:attrNameLst>
                                      </p:cBhvr>
                                      <p:to>
                                        <p:strVal val="visible"/>
                                      </p:to>
                                    </p:set>
                                    <p:anim calcmode="lin" valueType="num">
                                      <p:cBhvr additive="base">
                                        <p:cTn id="15" dur="1000"/>
                                        <p:tgtEl>
                                          <p:spTgt spid="186"/>
                                        </p:tgtEl>
                                        <p:attrNameLst>
                                          <p:attrName>ppt_w</p:attrName>
                                        </p:attrNameLst>
                                      </p:cBhvr>
                                      <p:tavLst>
                                        <p:tav tm="0">
                                          <p:val>
                                            <p:strVal val="0"/>
                                          </p:val>
                                        </p:tav>
                                        <p:tav tm="100000">
                                          <p:val>
                                            <p:strVal val="#ppt_w"/>
                                          </p:val>
                                        </p:tav>
                                      </p:tavLst>
                                    </p:anim>
                                    <p:anim calcmode="lin" valueType="num">
                                      <p:cBhvr additive="base">
                                        <p:cTn id="16" dur="1000"/>
                                        <p:tgtEl>
                                          <p:spTgt spid="186"/>
                                        </p:tgtEl>
                                        <p:attrNameLst>
                                          <p:attrName>ppt_h</p:attrName>
                                        </p:attrNameLst>
                                      </p:cBhvr>
                                      <p:tavLst>
                                        <p:tav tm="0">
                                          <p:val>
                                            <p:str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6"/>
                                        </p:tgtEl>
                                        <p:attrNameLst>
                                          <p:attrName>style.visibility</p:attrName>
                                        </p:attrNameLst>
                                      </p:cBhvr>
                                      <p:to>
                                        <p:strVal val="visible"/>
                                      </p:to>
                                    </p:set>
                                    <p:animEffect transition="in" filter="fade">
                                      <p:cBhvr>
                                        <p:cTn id="21" dur="1000"/>
                                        <p:tgtEl>
                                          <p:spTgt spid="19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fade">
                                      <p:cBhvr>
                                        <p:cTn id="26" dur="1000"/>
                                        <p:tgtEl>
                                          <p:spTgt spid="165"/>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83"/>
                                        </p:tgtEl>
                                        <p:attrNameLst>
                                          <p:attrName>style.visibility</p:attrName>
                                        </p:attrNameLst>
                                      </p:cBhvr>
                                      <p:to>
                                        <p:strVal val="visible"/>
                                      </p:to>
                                    </p:set>
                                    <p:anim calcmode="lin" valueType="num">
                                      <p:cBhvr additive="base">
                                        <p:cTn id="31" dur="1000"/>
                                        <p:tgtEl>
                                          <p:spTgt spid="183"/>
                                        </p:tgtEl>
                                        <p:attrNameLst>
                                          <p:attrName>ppt_w</p:attrName>
                                        </p:attrNameLst>
                                      </p:cBhvr>
                                      <p:tavLst>
                                        <p:tav tm="0">
                                          <p:val>
                                            <p:strVal val="0"/>
                                          </p:val>
                                        </p:tav>
                                        <p:tav tm="100000">
                                          <p:val>
                                            <p:strVal val="#ppt_w"/>
                                          </p:val>
                                        </p:tav>
                                      </p:tavLst>
                                    </p:anim>
                                    <p:anim calcmode="lin" valueType="num">
                                      <p:cBhvr additive="base">
                                        <p:cTn id="32" dur="1000"/>
                                        <p:tgtEl>
                                          <p:spTgt spid="183"/>
                                        </p:tgtEl>
                                        <p:attrNameLst>
                                          <p:attrName>ppt_h</p:attrName>
                                        </p:attrNameLst>
                                      </p:cBhvr>
                                      <p:tavLst>
                                        <p:tav tm="0">
                                          <p:val>
                                            <p:strVal val="0"/>
                                          </p:val>
                                        </p:tav>
                                        <p:tav tm="100000">
                                          <p:val>
                                            <p:strVal val="#ppt_h"/>
                                          </p:val>
                                        </p:tav>
                                      </p:tavLst>
                                    </p:anim>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fade">
                                      <p:cBhvr>
                                        <p:cTn id="36" dur="1000"/>
                                        <p:tgtEl>
                                          <p:spTgt spid="17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7"/>
                                        </p:tgtEl>
                                        <p:attrNameLst>
                                          <p:attrName>style.visibility</p:attrName>
                                        </p:attrNameLst>
                                      </p:cBhvr>
                                      <p:to>
                                        <p:strVal val="visible"/>
                                      </p:to>
                                    </p:set>
                                    <p:animEffect transition="in" filter="fade">
                                      <p:cBhvr>
                                        <p:cTn id="41" dur="1000"/>
                                        <p:tgtEl>
                                          <p:spTgt spid="177"/>
                                        </p:tgtEl>
                                      </p:cBhvr>
                                    </p:animEffec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202"/>
                                        </p:tgtEl>
                                        <p:attrNameLst>
                                          <p:attrName>style.visibility</p:attrName>
                                        </p:attrNameLst>
                                      </p:cBhvr>
                                      <p:to>
                                        <p:strVal val="visible"/>
                                      </p:to>
                                    </p:set>
                                    <p:anim calcmode="lin" valueType="num">
                                      <p:cBhvr additive="base">
                                        <p:cTn id="46" dur="1000"/>
                                        <p:tgtEl>
                                          <p:spTgt spid="202"/>
                                        </p:tgtEl>
                                        <p:attrNameLst>
                                          <p:attrName>ppt_w</p:attrName>
                                        </p:attrNameLst>
                                      </p:cBhvr>
                                      <p:tavLst>
                                        <p:tav tm="0">
                                          <p:val>
                                            <p:strVal val="0"/>
                                          </p:val>
                                        </p:tav>
                                        <p:tav tm="100000">
                                          <p:val>
                                            <p:strVal val="#ppt_w"/>
                                          </p:val>
                                        </p:tav>
                                      </p:tavLst>
                                    </p:anim>
                                    <p:anim calcmode="lin" valueType="num">
                                      <p:cBhvr additive="base">
                                        <p:cTn id="47" dur="1000"/>
                                        <p:tgtEl>
                                          <p:spTgt spid="202"/>
                                        </p:tgtEl>
                                        <p:attrNameLst>
                                          <p:attrName>ppt_h</p:attrName>
                                        </p:attrNameLst>
                                      </p:cBhvr>
                                      <p:tavLst>
                                        <p:tav tm="0">
                                          <p:val>
                                            <p:strVal val="0"/>
                                          </p:val>
                                        </p:tav>
                                        <p:tav tm="100000">
                                          <p:val>
                                            <p:strVal val="#ppt_h"/>
                                          </p:val>
                                        </p:tav>
                                      </p:tavLst>
                                    </p:anim>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1000"/>
                                        <p:tgtEl>
                                          <p:spTgt spid="20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5"/>
                                        </p:tgtEl>
                                        <p:attrNameLst>
                                          <p:attrName>style.visibility</p:attrName>
                                        </p:attrNameLst>
                                      </p:cBhvr>
                                      <p:to>
                                        <p:strVal val="visible"/>
                                      </p:to>
                                    </p:set>
                                    <p:animEffect transition="in" filter="fade">
                                      <p:cBhvr>
                                        <p:cTn id="56" dur="1000"/>
                                        <p:tgtEl>
                                          <p:spTgt spid="2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60"/>
                                        </p:tgtEl>
                                        <p:attrNameLst>
                                          <p:attrName>style.visibility</p:attrName>
                                        </p:attrNameLst>
                                      </p:cBhvr>
                                      <p:to>
                                        <p:strVal val="visible"/>
                                      </p:to>
                                    </p:set>
                                    <p:animEffect transition="in" filter="fade">
                                      <p:cBhvr>
                                        <p:cTn id="61" dur="1000"/>
                                        <p:tgtEl>
                                          <p:spTgt spid="160"/>
                                        </p:tgtEl>
                                      </p:cBhvr>
                                    </p:animEffect>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nodeType="clickEffect">
                                  <p:stCondLst>
                                    <p:cond delay="0"/>
                                  </p:stCondLst>
                                  <p:childTnLst>
                                    <p:set>
                                      <p:cBhvr>
                                        <p:cTn id="65" dur="1" fill="hold">
                                          <p:stCondLst>
                                            <p:cond delay="0"/>
                                          </p:stCondLst>
                                        </p:cTn>
                                        <p:tgtEl>
                                          <p:spTgt spid="212"/>
                                        </p:tgtEl>
                                        <p:attrNameLst>
                                          <p:attrName>style.visibility</p:attrName>
                                        </p:attrNameLst>
                                      </p:cBhvr>
                                      <p:to>
                                        <p:strVal val="visible"/>
                                      </p:to>
                                    </p:set>
                                    <p:anim calcmode="lin" valueType="num">
                                      <p:cBhvr additive="base">
                                        <p:cTn id="66" dur="1000"/>
                                        <p:tgtEl>
                                          <p:spTgt spid="212"/>
                                        </p:tgtEl>
                                        <p:attrNameLst>
                                          <p:attrName>ppt_w</p:attrName>
                                        </p:attrNameLst>
                                      </p:cBhvr>
                                      <p:tavLst>
                                        <p:tav tm="0">
                                          <p:val>
                                            <p:strVal val="0"/>
                                          </p:val>
                                        </p:tav>
                                        <p:tav tm="100000">
                                          <p:val>
                                            <p:strVal val="#ppt_w"/>
                                          </p:val>
                                        </p:tav>
                                      </p:tavLst>
                                    </p:anim>
                                    <p:anim calcmode="lin" valueType="num">
                                      <p:cBhvr additive="base">
                                        <p:cTn id="67" dur="1000"/>
                                        <p:tgtEl>
                                          <p:spTgt spid="212"/>
                                        </p:tgtEl>
                                        <p:attrNameLst>
                                          <p:attrName>ppt_h</p:attrName>
                                        </p:attrNameLst>
                                      </p:cBhvr>
                                      <p:tavLst>
                                        <p:tav tm="0">
                                          <p:val>
                                            <p:str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1"/>
                                        </p:tgtEl>
                                        <p:attrNameLst>
                                          <p:attrName>style.visibility</p:attrName>
                                        </p:attrNameLst>
                                      </p:cBhvr>
                                      <p:to>
                                        <p:strVal val="visible"/>
                                      </p:to>
                                    </p:set>
                                    <p:animEffect transition="in" filter="fade">
                                      <p:cBhvr>
                                        <p:cTn id="72" dur="1000"/>
                                        <p:tgtEl>
                                          <p:spTgt spid="171"/>
                                        </p:tgtEl>
                                      </p:cBhvr>
                                    </p:animEffect>
                                  </p:childTnLst>
                                </p:cTn>
                              </p:par>
                            </p:childTnLst>
                          </p:cTn>
                        </p:par>
                      </p:childTnLst>
                    </p:cTn>
                  </p:par>
                  <p:par>
                    <p:cTn id="73" fill="hold">
                      <p:stCondLst>
                        <p:cond delay="indefinite"/>
                      </p:stCondLst>
                      <p:childTnLst>
                        <p:par>
                          <p:cTn id="74" fill="hold">
                            <p:stCondLst>
                              <p:cond delay="0"/>
                            </p:stCondLst>
                            <p:childTnLst>
                              <p:par>
                                <p:cTn id="75" presetID="23" presetClass="entr" presetSubtype="16" fill="hold" nodeType="clickEffect">
                                  <p:stCondLst>
                                    <p:cond delay="0"/>
                                  </p:stCondLst>
                                  <p:childTnLst>
                                    <p:set>
                                      <p:cBhvr>
                                        <p:cTn id="76" dur="1" fill="hold">
                                          <p:stCondLst>
                                            <p:cond delay="0"/>
                                          </p:stCondLst>
                                        </p:cTn>
                                        <p:tgtEl>
                                          <p:spTgt spid="226"/>
                                        </p:tgtEl>
                                        <p:attrNameLst>
                                          <p:attrName>style.visibility</p:attrName>
                                        </p:attrNameLst>
                                      </p:cBhvr>
                                      <p:to>
                                        <p:strVal val="visible"/>
                                      </p:to>
                                    </p:set>
                                    <p:anim calcmode="lin" valueType="num">
                                      <p:cBhvr additive="base">
                                        <p:cTn id="77" dur="1000"/>
                                        <p:tgtEl>
                                          <p:spTgt spid="226"/>
                                        </p:tgtEl>
                                        <p:attrNameLst>
                                          <p:attrName>ppt_w</p:attrName>
                                        </p:attrNameLst>
                                      </p:cBhvr>
                                      <p:tavLst>
                                        <p:tav tm="0">
                                          <p:val>
                                            <p:strVal val="0"/>
                                          </p:val>
                                        </p:tav>
                                        <p:tav tm="100000">
                                          <p:val>
                                            <p:strVal val="#ppt_w"/>
                                          </p:val>
                                        </p:tav>
                                      </p:tavLst>
                                    </p:anim>
                                    <p:anim calcmode="lin" valueType="num">
                                      <p:cBhvr additive="base">
                                        <p:cTn id="78" dur="1000"/>
                                        <p:tgtEl>
                                          <p:spTgt spid="226"/>
                                        </p:tgtEl>
                                        <p:attrNameLst>
                                          <p:attrName>ppt_h</p:attrName>
                                        </p:attrNameLst>
                                      </p:cBhvr>
                                      <p:tavLst>
                                        <p:tav tm="0">
                                          <p:val>
                                            <p:str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2"/>
                                        </p:tgtEl>
                                        <p:attrNameLst>
                                          <p:attrName>style.visibility</p:attrName>
                                        </p:attrNameLst>
                                      </p:cBhvr>
                                      <p:to>
                                        <p:strVal val="visible"/>
                                      </p:to>
                                    </p:set>
                                    <p:animEffect transition="in" filter="fade">
                                      <p:cBhvr>
                                        <p:cTn id="83" dur="1000"/>
                                        <p:tgtEl>
                                          <p:spTgt spid="232"/>
                                        </p:tgtEl>
                                      </p:cBhvr>
                                    </p:animEffect>
                                  </p:childTnLst>
                                </p:cTn>
                              </p:par>
                            </p:childTnLst>
                          </p:cTn>
                        </p:par>
                      </p:childTnLst>
                    </p:cTn>
                  </p:par>
                  <p:par>
                    <p:cTn id="84" fill="hold">
                      <p:stCondLst>
                        <p:cond delay="indefinite"/>
                      </p:stCondLst>
                      <p:childTnLst>
                        <p:par>
                          <p:cTn id="85" fill="hold">
                            <p:stCondLst>
                              <p:cond delay="0"/>
                            </p:stCondLst>
                            <p:childTnLst>
                              <p:par>
                                <p:cTn id="86" presetID="23" presetClass="entr" presetSubtype="16" fill="hold" nodeType="clickEffect">
                                  <p:stCondLst>
                                    <p:cond delay="0"/>
                                  </p:stCondLst>
                                  <p:childTnLst>
                                    <p:set>
                                      <p:cBhvr>
                                        <p:cTn id="87" dur="1" fill="hold">
                                          <p:stCondLst>
                                            <p:cond delay="0"/>
                                          </p:stCondLst>
                                        </p:cTn>
                                        <p:tgtEl>
                                          <p:spTgt spid="193"/>
                                        </p:tgtEl>
                                        <p:attrNameLst>
                                          <p:attrName>style.visibility</p:attrName>
                                        </p:attrNameLst>
                                      </p:cBhvr>
                                      <p:to>
                                        <p:strVal val="visible"/>
                                      </p:to>
                                    </p:set>
                                    <p:anim calcmode="lin" valueType="num">
                                      <p:cBhvr additive="base">
                                        <p:cTn id="88" dur="1000"/>
                                        <p:tgtEl>
                                          <p:spTgt spid="193"/>
                                        </p:tgtEl>
                                        <p:attrNameLst>
                                          <p:attrName>ppt_w</p:attrName>
                                        </p:attrNameLst>
                                      </p:cBhvr>
                                      <p:tavLst>
                                        <p:tav tm="0">
                                          <p:val>
                                            <p:strVal val="0"/>
                                          </p:val>
                                        </p:tav>
                                        <p:tav tm="100000">
                                          <p:val>
                                            <p:strVal val="#ppt_w"/>
                                          </p:val>
                                        </p:tav>
                                      </p:tavLst>
                                    </p:anim>
                                    <p:anim calcmode="lin" valueType="num">
                                      <p:cBhvr additive="base">
                                        <p:cTn id="89" dur="1000"/>
                                        <p:tgtEl>
                                          <p:spTgt spid="193"/>
                                        </p:tgtEl>
                                        <p:attrNameLst>
                                          <p:attrName>ppt_h</p:attrName>
                                        </p:attrNameLst>
                                      </p:cBhvr>
                                      <p:tavLst>
                                        <p:tav tm="0">
                                          <p:val>
                                            <p:str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82"/>
                                        </p:tgtEl>
                                        <p:attrNameLst>
                                          <p:attrName>style.visibility</p:attrName>
                                        </p:attrNameLst>
                                      </p:cBhvr>
                                      <p:to>
                                        <p:strVal val="visible"/>
                                      </p:to>
                                    </p:set>
                                    <p:animEffect transition="in" filter="fade">
                                      <p:cBhvr>
                                        <p:cTn id="94" dur="1000"/>
                                        <p:tgtEl>
                                          <p:spTgt spid="182"/>
                                        </p:tgtEl>
                                      </p:cBhvr>
                                    </p:animEffect>
                                  </p:childTnLst>
                                </p:cTn>
                              </p:par>
                            </p:childTnLst>
                          </p:cTn>
                        </p:par>
                      </p:childTnLst>
                    </p:cTn>
                  </p:par>
                  <p:par>
                    <p:cTn id="95" fill="hold">
                      <p:stCondLst>
                        <p:cond delay="indefinite"/>
                      </p:stCondLst>
                      <p:childTnLst>
                        <p:par>
                          <p:cTn id="96" fill="hold">
                            <p:stCondLst>
                              <p:cond delay="0"/>
                            </p:stCondLst>
                            <p:childTnLst>
                              <p:par>
                                <p:cTn id="97" presetID="23" presetClass="entr" presetSubtype="16" fill="hold" nodeType="clickEffect">
                                  <p:stCondLst>
                                    <p:cond delay="0"/>
                                  </p:stCondLst>
                                  <p:childTnLst>
                                    <p:set>
                                      <p:cBhvr>
                                        <p:cTn id="98" dur="1" fill="hold">
                                          <p:stCondLst>
                                            <p:cond delay="0"/>
                                          </p:stCondLst>
                                        </p:cTn>
                                        <p:tgtEl>
                                          <p:spTgt spid="221"/>
                                        </p:tgtEl>
                                        <p:attrNameLst>
                                          <p:attrName>style.visibility</p:attrName>
                                        </p:attrNameLst>
                                      </p:cBhvr>
                                      <p:to>
                                        <p:strVal val="visible"/>
                                      </p:to>
                                    </p:set>
                                    <p:anim calcmode="lin" valueType="num">
                                      <p:cBhvr additive="base">
                                        <p:cTn id="99" dur="1000"/>
                                        <p:tgtEl>
                                          <p:spTgt spid="221"/>
                                        </p:tgtEl>
                                        <p:attrNameLst>
                                          <p:attrName>ppt_w</p:attrName>
                                        </p:attrNameLst>
                                      </p:cBhvr>
                                      <p:tavLst>
                                        <p:tav tm="0">
                                          <p:val>
                                            <p:strVal val="0"/>
                                          </p:val>
                                        </p:tav>
                                        <p:tav tm="100000">
                                          <p:val>
                                            <p:strVal val="#ppt_w"/>
                                          </p:val>
                                        </p:tav>
                                      </p:tavLst>
                                    </p:anim>
                                    <p:anim calcmode="lin" valueType="num">
                                      <p:cBhvr additive="base">
                                        <p:cTn id="100" dur="1000"/>
                                        <p:tgtEl>
                                          <p:spTgt spid="221"/>
                                        </p:tgtEl>
                                        <p:attrNameLst>
                                          <p:attrName>ppt_h</p:attrName>
                                        </p:attrNameLst>
                                      </p:cBhvr>
                                      <p:tavLst>
                                        <p:tav tm="0">
                                          <p:val>
                                            <p:str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20"/>
                                        </p:tgtEl>
                                        <p:attrNameLst>
                                          <p:attrName>style.visibility</p:attrName>
                                        </p:attrNameLst>
                                      </p:cBhvr>
                                      <p:to>
                                        <p:strVal val="visible"/>
                                      </p:to>
                                    </p:set>
                                    <p:animEffect transition="in" filter="fade">
                                      <p:cBhvr>
                                        <p:cTn id="105" dur="1000"/>
                                        <p:tgtEl>
                                          <p:spTgt spid="220"/>
                                        </p:tgtEl>
                                      </p:cBhvr>
                                    </p:animEffect>
                                  </p:childTnLst>
                                </p:cTn>
                              </p:par>
                            </p:childTnLst>
                          </p:cTn>
                        </p:par>
                      </p:childTnLst>
                    </p:cTn>
                  </p:par>
                  <p:par>
                    <p:cTn id="106" fill="hold">
                      <p:stCondLst>
                        <p:cond delay="indefinite"/>
                      </p:stCondLst>
                      <p:childTnLst>
                        <p:par>
                          <p:cTn id="107" fill="hold">
                            <p:stCondLst>
                              <p:cond delay="0"/>
                            </p:stCondLst>
                            <p:childTnLst>
                              <p:par>
                                <p:cTn id="108" presetID="23" presetClass="entr" presetSubtype="16" fill="hold" nodeType="clickEffect">
                                  <p:stCondLst>
                                    <p:cond delay="0"/>
                                  </p:stCondLst>
                                  <p:childTnLst>
                                    <p:set>
                                      <p:cBhvr>
                                        <p:cTn id="109" dur="1" fill="hold">
                                          <p:stCondLst>
                                            <p:cond delay="0"/>
                                          </p:stCondLst>
                                        </p:cTn>
                                        <p:tgtEl>
                                          <p:spTgt spid="189"/>
                                        </p:tgtEl>
                                        <p:attrNameLst>
                                          <p:attrName>style.visibility</p:attrName>
                                        </p:attrNameLst>
                                      </p:cBhvr>
                                      <p:to>
                                        <p:strVal val="visible"/>
                                      </p:to>
                                    </p:set>
                                    <p:anim calcmode="lin" valueType="num">
                                      <p:cBhvr additive="base">
                                        <p:cTn id="110" dur="1000"/>
                                        <p:tgtEl>
                                          <p:spTgt spid="189"/>
                                        </p:tgtEl>
                                        <p:attrNameLst>
                                          <p:attrName>ppt_w</p:attrName>
                                        </p:attrNameLst>
                                      </p:cBhvr>
                                      <p:tavLst>
                                        <p:tav tm="0">
                                          <p:val>
                                            <p:strVal val="0"/>
                                          </p:val>
                                        </p:tav>
                                        <p:tav tm="100000">
                                          <p:val>
                                            <p:strVal val="#ppt_w"/>
                                          </p:val>
                                        </p:tav>
                                      </p:tavLst>
                                    </p:anim>
                                    <p:anim calcmode="lin" valueType="num">
                                      <p:cBhvr additive="base">
                                        <p:cTn id="111" dur="1000"/>
                                        <p:tgtEl>
                                          <p:spTgt spid="189"/>
                                        </p:tgtEl>
                                        <p:attrNameLst>
                                          <p:attrName>ppt_h</p:attrName>
                                        </p:attrNameLst>
                                      </p:cBhvr>
                                      <p:tavLst>
                                        <p:tav tm="0">
                                          <p:val>
                                            <p:strVal val="0"/>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24"/>
                                        </p:tgtEl>
                                        <p:attrNameLst>
                                          <p:attrName>style.visibility</p:attrName>
                                        </p:attrNameLst>
                                      </p:cBhvr>
                                      <p:to>
                                        <p:strVal val="visible"/>
                                      </p:to>
                                    </p:set>
                                    <p:animEffect transition="in" filter="fade">
                                      <p:cBhvr>
                                        <p:cTn id="116" dur="1000"/>
                                        <p:tgtEl>
                                          <p:spTgt spid="224"/>
                                        </p:tgtEl>
                                      </p:cBhvr>
                                    </p:animEffect>
                                  </p:childTnLst>
                                </p:cTn>
                              </p:par>
                            </p:childTnLst>
                          </p:cTn>
                        </p:par>
                      </p:childTnLst>
                    </p:cTn>
                  </p:par>
                  <p:par>
                    <p:cTn id="117" fill="hold">
                      <p:stCondLst>
                        <p:cond delay="indefinite"/>
                      </p:stCondLst>
                      <p:childTnLst>
                        <p:par>
                          <p:cTn id="118" fill="hold">
                            <p:stCondLst>
                              <p:cond delay="0"/>
                            </p:stCondLst>
                            <p:childTnLst>
                              <p:par>
                                <p:cTn id="119" presetID="23" presetClass="entr" presetSubtype="16" fill="hold" nodeType="clickEffect">
                                  <p:stCondLst>
                                    <p:cond delay="0"/>
                                  </p:stCondLst>
                                  <p:childTnLst>
                                    <p:set>
                                      <p:cBhvr>
                                        <p:cTn id="120" dur="1" fill="hold">
                                          <p:stCondLst>
                                            <p:cond delay="0"/>
                                          </p:stCondLst>
                                        </p:cTn>
                                        <p:tgtEl>
                                          <p:spTgt spid="215"/>
                                        </p:tgtEl>
                                        <p:attrNameLst>
                                          <p:attrName>style.visibility</p:attrName>
                                        </p:attrNameLst>
                                      </p:cBhvr>
                                      <p:to>
                                        <p:strVal val="visible"/>
                                      </p:to>
                                    </p:set>
                                    <p:anim calcmode="lin" valueType="num">
                                      <p:cBhvr additive="base">
                                        <p:cTn id="121" dur="1000"/>
                                        <p:tgtEl>
                                          <p:spTgt spid="215"/>
                                        </p:tgtEl>
                                        <p:attrNameLst>
                                          <p:attrName>ppt_w</p:attrName>
                                        </p:attrNameLst>
                                      </p:cBhvr>
                                      <p:tavLst>
                                        <p:tav tm="0">
                                          <p:val>
                                            <p:strVal val="0"/>
                                          </p:val>
                                        </p:tav>
                                        <p:tav tm="100000">
                                          <p:val>
                                            <p:strVal val="#ppt_w"/>
                                          </p:val>
                                        </p:tav>
                                      </p:tavLst>
                                    </p:anim>
                                    <p:anim calcmode="lin" valueType="num">
                                      <p:cBhvr additive="base">
                                        <p:cTn id="122" dur="1000"/>
                                        <p:tgtEl>
                                          <p:spTgt spid="215"/>
                                        </p:tgtEl>
                                        <p:attrNameLst>
                                          <p:attrName>ppt_h</p:attrName>
                                        </p:attrNameLst>
                                      </p:cBhvr>
                                      <p:tavLst>
                                        <p:tav tm="0">
                                          <p:val>
                                            <p:strVal val="0"/>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18"/>
                                        </p:tgtEl>
                                        <p:attrNameLst>
                                          <p:attrName>style.visibility</p:attrName>
                                        </p:attrNameLst>
                                      </p:cBhvr>
                                      <p:to>
                                        <p:strVal val="visible"/>
                                      </p:to>
                                    </p:set>
                                    <p:animEffect transition="in" filter="fade">
                                      <p:cBhvr>
                                        <p:cTn id="127" dur="1000"/>
                                        <p:tgtEl>
                                          <p:spTgt spid="21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81"/>
                                        </p:tgtEl>
                                        <p:attrNameLst>
                                          <p:attrName>style.visibility</p:attrName>
                                        </p:attrNameLst>
                                      </p:cBhvr>
                                      <p:to>
                                        <p:strVal val="visible"/>
                                      </p:to>
                                    </p:set>
                                    <p:animEffect transition="in" filter="fade">
                                      <p:cBhvr>
                                        <p:cTn id="132" dur="1000"/>
                                        <p:tgtEl>
                                          <p:spTgt spid="181"/>
                                        </p:tgtEl>
                                      </p:cBhvr>
                                    </p:animEffect>
                                  </p:childTnLst>
                                </p:cTn>
                              </p:par>
                            </p:childTnLst>
                          </p:cTn>
                        </p:par>
                      </p:childTnLst>
                    </p:cTn>
                  </p:par>
                  <p:par>
                    <p:cTn id="133" fill="hold">
                      <p:stCondLst>
                        <p:cond delay="indefinite"/>
                      </p:stCondLst>
                      <p:childTnLst>
                        <p:par>
                          <p:cTn id="134" fill="hold">
                            <p:stCondLst>
                              <p:cond delay="0"/>
                            </p:stCondLst>
                            <p:childTnLst>
                              <p:par>
                                <p:cTn id="135" presetID="23" presetClass="entr" presetSubtype="16" fill="hold" nodeType="clickEffect">
                                  <p:stCondLst>
                                    <p:cond delay="0"/>
                                  </p:stCondLst>
                                  <p:childTnLst>
                                    <p:set>
                                      <p:cBhvr>
                                        <p:cTn id="136" dur="1" fill="hold">
                                          <p:stCondLst>
                                            <p:cond delay="0"/>
                                          </p:stCondLst>
                                        </p:cTn>
                                        <p:tgtEl>
                                          <p:spTgt spid="230"/>
                                        </p:tgtEl>
                                        <p:attrNameLst>
                                          <p:attrName>style.visibility</p:attrName>
                                        </p:attrNameLst>
                                      </p:cBhvr>
                                      <p:to>
                                        <p:strVal val="visible"/>
                                      </p:to>
                                    </p:set>
                                    <p:anim calcmode="lin" valueType="num">
                                      <p:cBhvr additive="base">
                                        <p:cTn id="137" dur="1000"/>
                                        <p:tgtEl>
                                          <p:spTgt spid="230"/>
                                        </p:tgtEl>
                                        <p:attrNameLst>
                                          <p:attrName>ppt_w</p:attrName>
                                        </p:attrNameLst>
                                      </p:cBhvr>
                                      <p:tavLst>
                                        <p:tav tm="0">
                                          <p:val>
                                            <p:strVal val="0"/>
                                          </p:val>
                                        </p:tav>
                                        <p:tav tm="100000">
                                          <p:val>
                                            <p:strVal val="#ppt_w"/>
                                          </p:val>
                                        </p:tav>
                                      </p:tavLst>
                                    </p:anim>
                                    <p:anim calcmode="lin" valueType="num">
                                      <p:cBhvr additive="base">
                                        <p:cTn id="138" dur="1000"/>
                                        <p:tgtEl>
                                          <p:spTgt spid="230"/>
                                        </p:tgtEl>
                                        <p:attrNameLst>
                                          <p:attrName>ppt_h</p:attrName>
                                        </p:attrNameLst>
                                      </p:cBhvr>
                                      <p:tavLst>
                                        <p:tav tm="0">
                                          <p:val>
                                            <p:strVal val="0"/>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29"/>
                                        </p:tgtEl>
                                        <p:attrNameLst>
                                          <p:attrName>style.visibility</p:attrName>
                                        </p:attrNameLst>
                                      </p:cBhvr>
                                      <p:to>
                                        <p:strVal val="visible"/>
                                      </p:to>
                                    </p:set>
                                    <p:animEffect transition="in" filter="fade">
                                      <p:cBhvr>
                                        <p:cTn id="143" dur="1000"/>
                                        <p:tgtEl>
                                          <p:spTgt spid="229"/>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231"/>
                                        </p:tgtEl>
                                        <p:attrNameLst>
                                          <p:attrName>style.visibility</p:attrName>
                                        </p:attrNameLst>
                                      </p:cBhvr>
                                      <p:to>
                                        <p:strVal val="visible"/>
                                      </p:to>
                                    </p:set>
                                    <p:animEffect transition="in" filter="fade">
                                      <p:cBhvr>
                                        <p:cTn id="148" dur="10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16"/>
          <p:cNvPicPr preferRelativeResize="0"/>
          <p:nvPr/>
        </p:nvPicPr>
        <p:blipFill rotWithShape="1">
          <a:blip r:embed="rId3">
            <a:alphaModFix/>
          </a:blip>
          <a:srcRect t="10455" b="12097"/>
          <a:stretch/>
        </p:blipFill>
        <p:spPr>
          <a:xfrm>
            <a:off x="4978783" y="3045465"/>
            <a:ext cx="3066572" cy="901279"/>
          </a:xfrm>
          <a:prstGeom prst="rect">
            <a:avLst/>
          </a:prstGeom>
          <a:noFill/>
          <a:ln>
            <a:noFill/>
          </a:ln>
        </p:spPr>
      </p:pic>
      <p:pic>
        <p:nvPicPr>
          <p:cNvPr id="238" name="Google Shape;238;p16"/>
          <p:cNvPicPr preferRelativeResize="0"/>
          <p:nvPr/>
        </p:nvPicPr>
        <p:blipFill>
          <a:blip r:embed="rId4">
            <a:alphaModFix/>
          </a:blip>
          <a:stretch>
            <a:fillRect/>
          </a:stretch>
        </p:blipFill>
        <p:spPr>
          <a:xfrm>
            <a:off x="261533" y="549700"/>
            <a:ext cx="11785605" cy="58928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37"/>
                                        </p:tgtEl>
                                      </p:cBhvr>
                                    </p:animEffect>
                                    <p:set>
                                      <p:cBhvr>
                                        <p:cTn id="7" dur="1" fill="hold">
                                          <p:stCondLst>
                                            <p:cond delay="1000"/>
                                          </p:stCondLst>
                                        </p:cTn>
                                        <p:tgtEl>
                                          <p:spTgt spid="2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 calcmode="lin" valueType="num">
                                      <p:cBhvr additive="base">
                                        <p:cTn id="12" dur="1000"/>
                                        <p:tgtEl>
                                          <p:spTgt spid="238"/>
                                        </p:tgtEl>
                                        <p:attrNameLst>
                                          <p:attrName>ppt_w</p:attrName>
                                        </p:attrNameLst>
                                      </p:cBhvr>
                                      <p:tavLst>
                                        <p:tav tm="0">
                                          <p:val>
                                            <p:strVal val="0"/>
                                          </p:val>
                                        </p:tav>
                                        <p:tav tm="100000">
                                          <p:val>
                                            <p:strVal val="#ppt_w"/>
                                          </p:val>
                                        </p:tav>
                                      </p:tavLst>
                                    </p:anim>
                                    <p:anim calcmode="lin" valueType="num">
                                      <p:cBhvr additive="base">
                                        <p:cTn id="13" dur="1000"/>
                                        <p:tgtEl>
                                          <p:spTgt spid="23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7"/>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GB"/>
              <a:t>Where is RADAR-base being used?</a:t>
            </a:r>
            <a:endParaRPr/>
          </a:p>
        </p:txBody>
      </p:sp>
      <p:sp>
        <p:nvSpPr>
          <p:cNvPr id="244" name="Google Shape;244;p17"/>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Clr>
                <a:schemeClr val="dk1"/>
              </a:buClr>
              <a:buSzPts val="1500"/>
              <a:buFont typeface="Arial"/>
              <a:buNone/>
            </a:pPr>
            <a:endParaRPr/>
          </a:p>
          <a:p>
            <a:pPr marL="0" lvl="0" indent="0" algn="ctr" rtl="0">
              <a:spcBef>
                <a:spcPts val="0"/>
              </a:spcBef>
              <a:spcAft>
                <a:spcPts val="0"/>
              </a:spcAft>
              <a:buNone/>
            </a:pPr>
            <a:endParaRPr/>
          </a:p>
        </p:txBody>
      </p:sp>
      <p:pic>
        <p:nvPicPr>
          <p:cNvPr id="245" name="Google Shape;245;p17"/>
          <p:cNvPicPr preferRelativeResize="0"/>
          <p:nvPr/>
        </p:nvPicPr>
        <p:blipFill>
          <a:blip r:embed="rId3">
            <a:alphaModFix/>
          </a:blip>
          <a:stretch>
            <a:fillRect/>
          </a:stretch>
        </p:blipFill>
        <p:spPr>
          <a:xfrm>
            <a:off x="7046732" y="1520701"/>
            <a:ext cx="4025267" cy="396040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90c77d1-93ed-4f71-8f4c-7998a9530f63">
      <Terms xmlns="http://schemas.microsoft.com/office/infopath/2007/PartnerControls"/>
    </lcf76f155ced4ddcb4097134ff3c332f>
    <TaxCatchAll xmlns="e126fe4f-ea1a-43f6-ac45-2d71a1d6365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40962CCB8CA64AB4DAF2C8B7389621" ma:contentTypeVersion="13" ma:contentTypeDescription="Create a new document." ma:contentTypeScope="" ma:versionID="50ab9a366842309f336ed61c5be2973d">
  <xsd:schema xmlns:xsd="http://www.w3.org/2001/XMLSchema" xmlns:xs="http://www.w3.org/2001/XMLSchema" xmlns:p="http://schemas.microsoft.com/office/2006/metadata/properties" xmlns:ns2="f90c77d1-93ed-4f71-8f4c-7998a9530f63" xmlns:ns3="e126fe4f-ea1a-43f6-ac45-2d71a1d6365f" targetNamespace="http://schemas.microsoft.com/office/2006/metadata/properties" ma:root="true" ma:fieldsID="2d131221133a372bb21dcfd9d63ff8a2" ns2:_="" ns3:_="">
    <xsd:import namespace="f90c77d1-93ed-4f71-8f4c-7998a9530f63"/>
    <xsd:import namespace="e126fe4f-ea1a-43f6-ac45-2d71a1d636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0c77d1-93ed-4f71-8f4c-7998a9530f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26fe4f-ea1a-43f6-ac45-2d71a1d6365f"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f469578-d4c4-43e6-9f3e-6d981ab352b3}" ma:internalName="TaxCatchAll" ma:showField="CatchAllData" ma:web="e126fe4f-ea1a-43f6-ac45-2d71a1d636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8B9F74-8D0A-401F-9E73-E31FEBFE383B}">
  <ds:schemaRefs>
    <ds:schemaRef ds:uri="http://schemas.microsoft.com/office/2006/metadata/properties"/>
    <ds:schemaRef ds:uri="http://schemas.microsoft.com/office/infopath/2007/PartnerControls"/>
    <ds:schemaRef ds:uri="f90c77d1-93ed-4f71-8f4c-7998a9530f63"/>
    <ds:schemaRef ds:uri="e126fe4f-ea1a-43f6-ac45-2d71a1d6365f"/>
  </ds:schemaRefs>
</ds:datastoreItem>
</file>

<file path=customXml/itemProps2.xml><?xml version="1.0" encoding="utf-8"?>
<ds:datastoreItem xmlns:ds="http://schemas.openxmlformats.org/officeDocument/2006/customXml" ds:itemID="{E1537EB6-6AC3-4DBD-9DBE-4A8CFA50BEEA}">
  <ds:schemaRefs>
    <ds:schemaRef ds:uri="http://schemas.microsoft.com/sharepoint/v3/contenttype/forms"/>
  </ds:schemaRefs>
</ds:datastoreItem>
</file>

<file path=customXml/itemProps3.xml><?xml version="1.0" encoding="utf-8"?>
<ds:datastoreItem xmlns:ds="http://schemas.openxmlformats.org/officeDocument/2006/customXml" ds:itemID="{F8E68D46-7C77-412A-8336-4FE94A75BC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0c77d1-93ed-4f71-8f4c-7998a9530f63"/>
    <ds:schemaRef ds:uri="e126fe4f-ea1a-43f6-ac45-2d71a1d636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18</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Mobile Health Interest Group Started in 2012</vt:lpstr>
      <vt:lpstr>Motivations for Remote Monitoring</vt:lpstr>
      <vt:lpstr>PowerPoint Presentation</vt:lpstr>
      <vt:lpstr>What is RADAR-base?</vt:lpstr>
      <vt:lpstr>PowerPoint Presentation</vt:lpstr>
      <vt:lpstr>PowerPoint Presentation</vt:lpstr>
      <vt:lpstr>PowerPoint Presentation</vt:lpstr>
      <vt:lpstr>Where is RADAR-base being used?</vt:lpstr>
      <vt:lpstr>Research Use Cases</vt:lpstr>
      <vt:lpstr>PowerPoint Presentation</vt:lpstr>
      <vt:lpstr>PowerPoint Presentation</vt:lpstr>
      <vt:lpstr>PowerPoint Presentation</vt:lpstr>
      <vt:lpstr>PowerPoint Presentation</vt:lpstr>
      <vt:lpstr>PowerPoint Presentation</vt:lpstr>
      <vt:lpstr>How can I use RADAR-base?</vt:lpstr>
      <vt:lpstr>PowerPoint Presentation</vt:lpstr>
      <vt:lpstr>Thank You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terms:modified xsi:type="dcterms:W3CDTF">2025-02-18T08:39:24Z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0x0101002240962CCB8CA64AB4DAF2C8B7389621</vt:lpwstr>
  </property>
  <property fmtid="{D5CDD505-2E9C-101B-9397-08002B2CF9AE}" pid="3" name="MediaServiceImageTags">
    <vt:lpwstr/>
  </property>
</Properties>
</file>